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7" r:id="rId5"/>
    <p:sldId id="261" r:id="rId6"/>
    <p:sldId id="260" r:id="rId7"/>
    <p:sldId id="263" r:id="rId8"/>
    <p:sldId id="302" r:id="rId9"/>
    <p:sldId id="320" r:id="rId10"/>
    <p:sldId id="319" r:id="rId11"/>
    <p:sldId id="321" r:id="rId12"/>
    <p:sldId id="323" r:id="rId13"/>
    <p:sldId id="324" r:id="rId14"/>
    <p:sldId id="338" r:id="rId15"/>
    <p:sldId id="339" r:id="rId16"/>
    <p:sldId id="358" r:id="rId17"/>
    <p:sldId id="344" r:id="rId18"/>
    <p:sldId id="278" r:id="rId19"/>
    <p:sldId id="325" r:id="rId20"/>
    <p:sldId id="361" r:id="rId21"/>
    <p:sldId id="362" r:id="rId22"/>
    <p:sldId id="347" r:id="rId23"/>
    <p:sldId id="348" r:id="rId24"/>
    <p:sldId id="306" r:id="rId25"/>
    <p:sldId id="322" r:id="rId26"/>
    <p:sldId id="349" r:id="rId27"/>
    <p:sldId id="350" r:id="rId28"/>
    <p:sldId id="351" r:id="rId29"/>
    <p:sldId id="359" r:id="rId30"/>
    <p:sldId id="360" r:id="rId31"/>
    <p:sldId id="352" r:id="rId32"/>
    <p:sldId id="333" r:id="rId33"/>
    <p:sldId id="334" r:id="rId34"/>
    <p:sldId id="337" r:id="rId35"/>
    <p:sldId id="335" r:id="rId3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5pPr>
    <a:lvl6pPr marL="2286000" algn="l" defTabSz="914400" rtl="0" eaLnBrk="1" latinLnBrk="0" hangingPunct="1">
      <a:defRPr kern="1200">
        <a:solidFill>
          <a:schemeClr val="tx1"/>
        </a:solidFill>
        <a:latin typeface="Lucida Grande" pitchFamily="27" charset="0"/>
        <a:ea typeface="ヒラギノ角ゴ Pro W3" charset="-128"/>
        <a:cs typeface="+mn-cs"/>
      </a:defRPr>
    </a:lvl6pPr>
    <a:lvl7pPr marL="2743200" algn="l" defTabSz="914400" rtl="0" eaLnBrk="1" latinLnBrk="0" hangingPunct="1">
      <a:defRPr kern="1200">
        <a:solidFill>
          <a:schemeClr val="tx1"/>
        </a:solidFill>
        <a:latin typeface="Lucida Grande" pitchFamily="27" charset="0"/>
        <a:ea typeface="ヒラギノ角ゴ Pro W3" charset="-128"/>
        <a:cs typeface="+mn-cs"/>
      </a:defRPr>
    </a:lvl7pPr>
    <a:lvl8pPr marL="3200400" algn="l" defTabSz="914400" rtl="0" eaLnBrk="1" latinLnBrk="0" hangingPunct="1">
      <a:defRPr kern="1200">
        <a:solidFill>
          <a:schemeClr val="tx1"/>
        </a:solidFill>
        <a:latin typeface="Lucida Grande" pitchFamily="27" charset="0"/>
        <a:ea typeface="ヒラギノ角ゴ Pro W3" charset="-128"/>
        <a:cs typeface="+mn-cs"/>
      </a:defRPr>
    </a:lvl8pPr>
    <a:lvl9pPr marL="3657600" algn="l" defTabSz="914400" rtl="0" eaLnBrk="1" latinLnBrk="0" hangingPunct="1">
      <a:defRPr kern="1200">
        <a:solidFill>
          <a:schemeClr val="tx1"/>
        </a:solidFill>
        <a:latin typeface="Lucida Grande" pitchFamily="27"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3"/>
    <a:srgbClr val="CF0031"/>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6" autoAdjust="0"/>
    <p:restoredTop sz="65133" autoAdjust="0"/>
  </p:normalViewPr>
  <p:slideViewPr>
    <p:cSldViewPr snapToGrid="0" snapToObjects="1">
      <p:cViewPr varScale="1">
        <p:scale>
          <a:sx n="24" d="100"/>
          <a:sy n="24" d="100"/>
        </p:scale>
        <p:origin x="1574" y="24"/>
      </p:cViewPr>
      <p:guideLst>
        <p:guide orient="horz" pos="2160"/>
        <p:guide pos="2880"/>
      </p:guideLst>
    </p:cSldViewPr>
  </p:slideViewPr>
  <p:notesTextViewPr>
    <p:cViewPr>
      <p:scale>
        <a:sx n="200" d="100"/>
        <a:sy n="200" d="100"/>
      </p:scale>
      <p:origin x="0" y="-432"/>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a Mullally" userId="8a5dfbd1-c555-4d1e-83f6-16fd7436e392" providerId="ADAL" clId="{D301A320-AC5C-4ED3-8080-A8599CE24D1E}"/>
    <pc:docChg chg="modSld">
      <pc:chgData name="Shauna Mullally" userId="8a5dfbd1-c555-4d1e-83f6-16fd7436e392" providerId="ADAL" clId="{D301A320-AC5C-4ED3-8080-A8599CE24D1E}" dt="2022-02-28T20:48:13.752" v="14" actId="20577"/>
      <pc:docMkLst>
        <pc:docMk/>
      </pc:docMkLst>
      <pc:sldChg chg="modNotesTx">
        <pc:chgData name="Shauna Mullally" userId="8a5dfbd1-c555-4d1e-83f6-16fd7436e392" providerId="ADAL" clId="{D301A320-AC5C-4ED3-8080-A8599CE24D1E}" dt="2022-02-28T20:48:13.752" v="14" actId="20577"/>
        <pc:sldMkLst>
          <pc:docMk/>
          <pc:sldMk cId="1444399618" sldId="3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wrap="square" lIns="91429" tIns="45714" rIns="91429" bIns="45714"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wrap="square" lIns="91429" tIns="45714" rIns="91429" bIns="45714" numCol="1" anchor="t" anchorCtr="0" compatLnSpc="1">
            <a:prstTxWarp prst="textNoShape">
              <a:avLst/>
            </a:prstTxWarp>
          </a:bodyPr>
          <a:lstStyle>
            <a:lvl1pPr algn="r">
              <a:defRPr sz="1200">
                <a:latin typeface="Calibri" pitchFamily="34" charset="0"/>
              </a:defRPr>
            </a:lvl1pPr>
          </a:lstStyle>
          <a:p>
            <a:pPr>
              <a:defRPr/>
            </a:pPr>
            <a:fld id="{99C25725-121F-464E-9262-670F19BBA4A7}" type="datetime1">
              <a:rPr lang="en-US"/>
              <a:pPr>
                <a:defRPr/>
              </a:pPr>
              <a:t>2/28/2022</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wrap="square" lIns="91429" tIns="45714" rIns="91429" bIns="45714"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29" tIns="45714" rIns="91429" bIns="45714" numCol="1" anchor="b" anchorCtr="0" compatLnSpc="1">
            <a:prstTxWarp prst="textNoShape">
              <a:avLst/>
            </a:prstTxWarp>
          </a:bodyPr>
          <a:lstStyle>
            <a:lvl1pPr algn="r">
              <a:defRPr sz="1200">
                <a:latin typeface="Calibri" pitchFamily="34" charset="0"/>
              </a:defRPr>
            </a:lvl1pPr>
          </a:lstStyle>
          <a:p>
            <a:pPr>
              <a:defRPr/>
            </a:pPr>
            <a:fld id="{6FAF6E6B-2B83-4CF5-8847-54F8EEB30A75}" type="slidenum">
              <a:rPr lang="en-US"/>
              <a:pPr>
                <a:defRPr/>
              </a:pPr>
              <a:t>‹#›</a:t>
            </a:fld>
            <a:endParaRPr lang="en-US"/>
          </a:p>
        </p:txBody>
      </p:sp>
    </p:spTree>
    <p:extLst>
      <p:ext uri="{BB962C8B-B14F-4D97-AF65-F5344CB8AC3E}">
        <p14:creationId xmlns:p14="http://schemas.microsoft.com/office/powerpoint/2010/main" val="160677555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wrap="square" lIns="91429" tIns="45714" rIns="91429" bIns="45714"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wrap="square" lIns="91429" tIns="45714" rIns="91429" bIns="45714" numCol="1" anchor="t" anchorCtr="0" compatLnSpc="1">
            <a:prstTxWarp prst="textNoShape">
              <a:avLst/>
            </a:prstTxWarp>
          </a:bodyPr>
          <a:lstStyle>
            <a:lvl1pPr algn="r">
              <a:defRPr sz="1200">
                <a:latin typeface="Calibri" pitchFamily="34" charset="0"/>
              </a:defRPr>
            </a:lvl1pPr>
          </a:lstStyle>
          <a:p>
            <a:pPr>
              <a:defRPr/>
            </a:pPr>
            <a:fld id="{1ADDCEF0-3569-4227-9F61-BD989D697116}" type="datetime1">
              <a:rPr lang="en-US"/>
              <a:pPr>
                <a:defRPr/>
              </a:pPr>
              <a:t>2/28/2022</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wrap="square" lIns="91429" tIns="45714" rIns="91429" bIns="45714"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040" y="4416427"/>
            <a:ext cx="5608320" cy="4183063"/>
          </a:xfrm>
          <a:prstGeom prst="rect">
            <a:avLst/>
          </a:prstGeom>
        </p:spPr>
        <p:txBody>
          <a:bodyPr vert="horz" wrap="square" lIns="91429" tIns="45714" rIns="91429" bIns="4571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wrap="square" lIns="91429" tIns="45714" rIns="91429" bIns="45714"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1429" tIns="45714" rIns="91429" bIns="45714" numCol="1" anchor="b" anchorCtr="0" compatLnSpc="1">
            <a:prstTxWarp prst="textNoShape">
              <a:avLst/>
            </a:prstTxWarp>
          </a:bodyPr>
          <a:lstStyle>
            <a:lvl1pPr algn="r">
              <a:defRPr sz="1200">
                <a:latin typeface="Calibri" pitchFamily="34" charset="0"/>
              </a:defRPr>
            </a:lvl1pPr>
          </a:lstStyle>
          <a:p>
            <a:pPr>
              <a:defRPr/>
            </a:pPr>
            <a:fld id="{5799D21C-D9CE-4D53-952C-96399D2F271D}" type="slidenum">
              <a:rPr lang="en-US"/>
              <a:pPr>
                <a:defRPr/>
              </a:pPr>
              <a:t>‹#›</a:t>
            </a:fld>
            <a:endParaRPr lang="en-US"/>
          </a:p>
        </p:txBody>
      </p:sp>
    </p:spTree>
    <p:extLst>
      <p:ext uri="{BB962C8B-B14F-4D97-AF65-F5344CB8AC3E}">
        <p14:creationId xmlns:p14="http://schemas.microsoft.com/office/powerpoint/2010/main" val="3081914849"/>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consideration of everyone’s time, I would ask that you hold your</a:t>
            </a:r>
            <a:r>
              <a:rPr lang="en-US" baseline="0" dirty="0"/>
              <a:t> questions till the end of the presentation.</a:t>
            </a:r>
            <a:endParaRPr lang="en-US" dirty="0"/>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1</a:t>
            </a:fld>
            <a:endParaRPr lang="en-US"/>
          </a:p>
        </p:txBody>
      </p:sp>
    </p:spTree>
    <p:extLst>
      <p:ext uri="{BB962C8B-B14F-4D97-AF65-F5344CB8AC3E}">
        <p14:creationId xmlns:p14="http://schemas.microsoft.com/office/powerpoint/2010/main" val="410169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on the budget, remember you activity costs are PER SCOUT! Throughout your year please track your actual attendance to verify you are running on budget with each activity. </a:t>
            </a:r>
          </a:p>
          <a:p>
            <a:endParaRPr lang="en-US" sz="1200" kern="1200" dirty="0">
              <a:solidFill>
                <a:schemeClr val="tx1"/>
              </a:solidFill>
              <a:effectLst/>
              <a:latin typeface="+mn-lt"/>
              <a:ea typeface="ヒラギノ角ゴ Pro W3" charset="0"/>
            </a:endParaRPr>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16</a:t>
            </a:fld>
            <a:endParaRPr lang="en-US"/>
          </a:p>
        </p:txBody>
      </p:sp>
    </p:spTree>
    <p:extLst>
      <p:ext uri="{BB962C8B-B14F-4D97-AF65-F5344CB8AC3E}">
        <p14:creationId xmlns:p14="http://schemas.microsoft.com/office/powerpoint/2010/main" val="254694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National fees will adjust as of August 1, 2022.  These amounts will automatically be populated into your budget.</a:t>
            </a:r>
          </a:p>
          <a:p>
            <a:endParaRPr lang="en-US" sz="1200" kern="1200" dirty="0">
              <a:solidFill>
                <a:schemeClr val="tx1"/>
              </a:solidFill>
              <a:effectLst/>
              <a:latin typeface="+mn-lt"/>
              <a:ea typeface="ヒラギノ角ゴ Pro W3" charset="0"/>
            </a:endParaRPr>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17</a:t>
            </a:fld>
            <a:endParaRPr lang="en-US"/>
          </a:p>
        </p:txBody>
      </p:sp>
    </p:spTree>
    <p:extLst>
      <p:ext uri="{BB962C8B-B14F-4D97-AF65-F5344CB8AC3E}">
        <p14:creationId xmlns:p14="http://schemas.microsoft.com/office/powerpoint/2010/main" val="61405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keep Scouting affordable and to lessen the burden of chasing down fees, our Council offers a monthly subscription plan. You should identify the amount you want charged for unit dues by emailing mac@scouting.org.  The unit fees will be deposited into your UDA as payments are made. You can have these funds transferred from your UDA to your regular banking account at any time upon your request. </a:t>
            </a:r>
          </a:p>
          <a:p>
            <a:endParaRPr lang="en-US" sz="1200" kern="1200" dirty="0">
              <a:solidFill>
                <a:schemeClr val="tx1"/>
              </a:solidFill>
              <a:effectLst/>
              <a:latin typeface="+mn-lt"/>
              <a:ea typeface="ヒラギノ角ゴ Pro W3" charset="0"/>
            </a:endParaRPr>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18</a:t>
            </a:fld>
            <a:endParaRPr lang="en-US"/>
          </a:p>
        </p:txBody>
      </p:sp>
    </p:spTree>
    <p:extLst>
      <p:ext uri="{BB962C8B-B14F-4D97-AF65-F5344CB8AC3E}">
        <p14:creationId xmlns:p14="http://schemas.microsoft.com/office/powerpoint/2010/main" val="285460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19</a:t>
            </a:fld>
            <a:endParaRPr lang="en-US"/>
          </a:p>
        </p:txBody>
      </p:sp>
    </p:spTree>
    <p:extLst>
      <p:ext uri="{BB962C8B-B14F-4D97-AF65-F5344CB8AC3E}">
        <p14:creationId xmlns:p14="http://schemas.microsoft.com/office/powerpoint/2010/main" val="14569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round recruitment is necessary to continue growing our program. You should develop a customize membership plan based on your opportunities and school access level. Keep in mind, a recruitment campaign will need to encompass multiple avenues of getting your message out. Utilize a </a:t>
            </a:r>
            <a:r>
              <a:rPr lang="en-US" dirty="0" err="1"/>
              <a:t>facebook</a:t>
            </a:r>
            <a:r>
              <a:rPr lang="en-US" dirty="0"/>
              <a:t> fan page to promote Scouting to potential families.</a:t>
            </a:r>
            <a:endParaRPr lang="en-US" baseline="0"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20</a:t>
            </a:fld>
            <a:endParaRPr lang="en-US"/>
          </a:p>
        </p:txBody>
      </p:sp>
    </p:spTree>
    <p:extLst>
      <p:ext uri="{BB962C8B-B14F-4D97-AF65-F5344CB8AC3E}">
        <p14:creationId xmlns:p14="http://schemas.microsoft.com/office/powerpoint/2010/main" val="393199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21</a:t>
            </a:fld>
            <a:endParaRPr lang="en-US"/>
          </a:p>
        </p:txBody>
      </p:sp>
    </p:spTree>
    <p:extLst>
      <p:ext uri="{BB962C8B-B14F-4D97-AF65-F5344CB8AC3E}">
        <p14:creationId xmlns:p14="http://schemas.microsoft.com/office/powerpoint/2010/main" val="3543768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Keep in mind, every 2 years Youth Protection Training and Hazardous Weather is</a:t>
            </a:r>
            <a:r>
              <a:rPr lang="en-US" baseline="0" dirty="0"/>
              <a:t> required for </a:t>
            </a:r>
            <a:r>
              <a:rPr lang="en-US" dirty="0"/>
              <a:t>all registered adults.  In addition,</a:t>
            </a:r>
            <a:r>
              <a:rPr lang="en-US" baseline="0" dirty="0"/>
              <a:t> direct leader training is part of our Promise to Parents (Cub Master, Den Leaders, Scoutmaster, Assistant Scoutmasters).  </a:t>
            </a:r>
            <a:r>
              <a:rPr lang="en-US" dirty="0"/>
              <a:t>Be sure to check</a:t>
            </a:r>
            <a:r>
              <a:rPr lang="en-US" baseline="0" dirty="0"/>
              <a:t> on the training of </a:t>
            </a:r>
            <a:r>
              <a:rPr lang="en-US" dirty="0"/>
              <a:t>your adults through my.scouting.org.</a:t>
            </a:r>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22</a:t>
            </a:fld>
            <a:endParaRPr lang="en-US"/>
          </a:p>
        </p:txBody>
      </p:sp>
    </p:spTree>
    <p:extLst>
      <p:ext uri="{BB962C8B-B14F-4D97-AF65-F5344CB8AC3E}">
        <p14:creationId xmlns:p14="http://schemas.microsoft.com/office/powerpoint/2010/main" val="332795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Rechartering is an excellent time to plan a presentation to your Chartering Organization.  Once processed in mid-February, print your Charter Certificate to present.  Also provide a recap on the great things your unit has been doing throughout the year.</a:t>
            </a:r>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23</a:t>
            </a:fld>
            <a:endParaRPr lang="en-US"/>
          </a:p>
        </p:txBody>
      </p:sp>
    </p:spTree>
    <p:extLst>
      <p:ext uri="{BB962C8B-B14F-4D97-AF65-F5344CB8AC3E}">
        <p14:creationId xmlns:p14="http://schemas.microsoft.com/office/powerpoint/2010/main" val="343860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are missing pieces to your Charter, that lingering youth protection or a missing birthdate on an application. These MUST be corrected before your Charter can process.  Submitting by November Roundtable ensures our registrars have time to check submitted </a:t>
            </a:r>
            <a:r>
              <a:rPr lang="en-US" dirty="0" err="1"/>
              <a:t>recharters</a:t>
            </a:r>
            <a:r>
              <a:rPr lang="en-US" baseline="0" dirty="0"/>
              <a:t> </a:t>
            </a:r>
            <a:r>
              <a:rPr lang="en-US" dirty="0"/>
              <a:t>and provide notification of any overlooked items.  Keep in mind that EVERY unit, over 500 in our Council, submit at that same time and it takes time to go through each and every one with a fine tooth comb!  </a:t>
            </a:r>
          </a:p>
          <a:p>
            <a:endParaRPr lang="en-US" dirty="0"/>
          </a:p>
          <a:p>
            <a:r>
              <a:rPr lang="en-US" dirty="0"/>
              <a:t>If your Charter does not fully process by December 31…you unit is in jeopardy of not being recognized as a Boy Scouts of America entity.  This means you may be opening up your Chartering Organization as well as yourself personally, for liability issues if something were to happen and not be covered by BSA blanket insurance policy.</a:t>
            </a:r>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24</a:t>
            </a:fld>
            <a:endParaRPr lang="en-US"/>
          </a:p>
        </p:txBody>
      </p:sp>
    </p:spTree>
    <p:extLst>
      <p:ext uri="{BB962C8B-B14F-4D97-AF65-F5344CB8AC3E}">
        <p14:creationId xmlns:p14="http://schemas.microsoft.com/office/powerpoint/2010/main" val="2358902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25</a:t>
            </a:fld>
            <a:endParaRPr lang="en-US"/>
          </a:p>
        </p:txBody>
      </p:sp>
    </p:spTree>
    <p:extLst>
      <p:ext uri="{BB962C8B-B14F-4D97-AF65-F5344CB8AC3E}">
        <p14:creationId xmlns:p14="http://schemas.microsoft.com/office/powerpoint/2010/main" val="231767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cs typeface="Arial" panose="020B0604020202020204" pitchFamily="34" charset="0"/>
              </a:rPr>
              <a:t>Units should have a 12 month calendar plan.</a:t>
            </a:r>
            <a:r>
              <a:rPr lang="en-US" altLang="en-US" baseline="0" dirty="0">
                <a:latin typeface="Times New Roman" panose="02020603050405020304" pitchFamily="18" charset="0"/>
                <a:cs typeface="Arial" panose="020B0604020202020204" pitchFamily="34" charset="0"/>
              </a:rPr>
              <a:t>  Having</a:t>
            </a:r>
            <a:r>
              <a:rPr lang="en-US" altLang="en-US" dirty="0">
                <a:latin typeface="Times New Roman" panose="02020603050405020304" pitchFamily="18" charset="0"/>
                <a:cs typeface="Arial" panose="020B0604020202020204" pitchFamily="34" charset="0"/>
              </a:rPr>
              <a:t> 5 outdoor activities is important because we know for a fact, youth join our program to be outside, shoot bow and arrows, go hiking etc.</a:t>
            </a:r>
          </a:p>
          <a:p>
            <a:pPr eaLnBrk="1" hangingPunct="1"/>
            <a:r>
              <a:rPr lang="en-US" altLang="en-US" dirty="0">
                <a:latin typeface="Times New Roman" panose="02020603050405020304" pitchFamily="18" charset="0"/>
                <a:cs typeface="Arial" panose="020B0604020202020204" pitchFamily="34" charset="0"/>
              </a:rPr>
              <a:t>Service Projects like Scouting for Food are important because it fulfills our promise to parents, teaches our youth the importance of giving back plus shows the community we are here to help.</a:t>
            </a:r>
          </a:p>
          <a:p>
            <a:pPr eaLnBrk="1" hangingPunct="1"/>
            <a:endParaRPr lang="en-US" altLang="en-US" dirty="0">
              <a:latin typeface="Times New Roman" panose="02020603050405020304" pitchFamily="18" charset="0"/>
              <a:cs typeface="Arial" panose="020B0604020202020204" pitchFamily="34" charset="0"/>
            </a:endParaRPr>
          </a:p>
          <a:p>
            <a:pPr eaLnBrk="1" hangingPunct="1"/>
            <a:r>
              <a:rPr lang="en-US" altLang="en-US" dirty="0">
                <a:latin typeface="Times New Roman" panose="02020603050405020304" pitchFamily="18" charset="0"/>
                <a:cs typeface="Arial" panose="020B0604020202020204" pitchFamily="34" charset="0"/>
              </a:rPr>
              <a:t>Packs should have at least one unit activity during each of the summer months to earn the summertime pack award. Day camp in June and resident camp in July are great opportunities for spring recruits to right away get the “outing” in Scouting experience. </a:t>
            </a:r>
          </a:p>
          <a:p>
            <a:pPr eaLnBrk="1" hangingPunct="1"/>
            <a:r>
              <a:rPr lang="en-US" altLang="en-US" dirty="0">
                <a:latin typeface="Times New Roman" panose="02020603050405020304" pitchFamily="18" charset="0"/>
                <a:cs typeface="Arial" panose="020B0604020202020204" pitchFamily="34" charset="0"/>
              </a:rPr>
              <a:t>Advancement - 1 important milestone is new youth earning and RECEIVING their Bobcat rank within 30 days of joining. </a:t>
            </a:r>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6</a:t>
            </a:fld>
            <a:endParaRPr lang="en-US"/>
          </a:p>
        </p:txBody>
      </p:sp>
    </p:spTree>
    <p:extLst>
      <p:ext uri="{BB962C8B-B14F-4D97-AF65-F5344CB8AC3E}">
        <p14:creationId xmlns:p14="http://schemas.microsoft.com/office/powerpoint/2010/main" val="3026723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Notate there are specific Promise to Parents for to each type of unit, Pack, and Troop.  This assessment tool coincides with the program year running </a:t>
            </a:r>
            <a:r>
              <a:rPr lang="en-US"/>
              <a:t>from Aug </a:t>
            </a:r>
            <a:r>
              <a:rPr lang="en-US" dirty="0"/>
              <a:t>1 </a:t>
            </a:r>
            <a:r>
              <a:rPr lang="en-US"/>
              <a:t>– July 31.</a:t>
            </a:r>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26</a:t>
            </a:fld>
            <a:endParaRPr lang="en-US"/>
          </a:p>
        </p:txBody>
      </p:sp>
    </p:spTree>
    <p:extLst>
      <p:ext uri="{BB962C8B-B14F-4D97-AF65-F5344CB8AC3E}">
        <p14:creationId xmlns:p14="http://schemas.microsoft.com/office/powerpoint/2010/main" val="225406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reports are handed out at Roundtable on a quarterly basis.  Keep in mind, some of the criteria will not reflect until closer to the end of the program year.  </a:t>
            </a:r>
          </a:p>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27</a:t>
            </a:fld>
            <a:endParaRPr lang="en-US"/>
          </a:p>
        </p:txBody>
      </p:sp>
    </p:spTree>
    <p:extLst>
      <p:ext uri="{BB962C8B-B14F-4D97-AF65-F5344CB8AC3E}">
        <p14:creationId xmlns:p14="http://schemas.microsoft.com/office/powerpoint/2010/main" val="2486802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the information in these reports is inaccurate, be sure to utilize the self reporting tool to correct.</a:t>
            </a:r>
          </a:p>
          <a:p>
            <a:endParaRPr lang="en-US" dirty="0"/>
          </a:p>
          <a:p>
            <a:r>
              <a:rPr lang="en-US" dirty="0"/>
              <a:t>Follow the steps outlined in the Ideal Year of Scouting to ensure we fulfilling our Promise to Parents.</a:t>
            </a:r>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28</a:t>
            </a:fld>
            <a:endParaRPr lang="en-US"/>
          </a:p>
        </p:txBody>
      </p:sp>
    </p:spTree>
    <p:extLst>
      <p:ext uri="{BB962C8B-B14F-4D97-AF65-F5344CB8AC3E}">
        <p14:creationId xmlns:p14="http://schemas.microsoft.com/office/powerpoint/2010/main" val="986688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also check out the Ideal Year of Scouting Guides for more in -depth information and digital links to resources.</a:t>
            </a:r>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30</a:t>
            </a:fld>
            <a:endParaRPr lang="en-US"/>
          </a:p>
        </p:txBody>
      </p:sp>
    </p:spTree>
    <p:extLst>
      <p:ext uri="{BB962C8B-B14F-4D97-AF65-F5344CB8AC3E}">
        <p14:creationId xmlns:p14="http://schemas.microsoft.com/office/powerpoint/2010/main" val="2800223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Packs, don’t forget to schedule you 1:1 meetings with your District Executives by June 30</a:t>
            </a:r>
            <a:r>
              <a:rPr lang="en-US" baseline="30000" dirty="0"/>
              <a:t>th</a:t>
            </a:r>
            <a:r>
              <a:rPr lang="en-US" baseline="0" dirty="0"/>
              <a:t>.  Troops are welcomed to do so as well!</a:t>
            </a:r>
            <a:endParaRPr lang="en-US" dirty="0"/>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31</a:t>
            </a:fld>
            <a:endParaRPr lang="en-US"/>
          </a:p>
        </p:txBody>
      </p:sp>
    </p:spTree>
    <p:extLst>
      <p:ext uri="{BB962C8B-B14F-4D97-AF65-F5344CB8AC3E}">
        <p14:creationId xmlns:p14="http://schemas.microsoft.com/office/powerpoint/2010/main" val="107753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32</a:t>
            </a:fld>
            <a:endParaRPr lang="en-US"/>
          </a:p>
        </p:txBody>
      </p:sp>
    </p:spTree>
    <p:extLst>
      <p:ext uri="{BB962C8B-B14F-4D97-AF65-F5344CB8AC3E}">
        <p14:creationId xmlns:p14="http://schemas.microsoft.com/office/powerpoint/2010/main" val="419876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0"/>
                <a:cs typeface="ヒラギノ角ゴ Pro W3" charset="0"/>
              </a:rPr>
              <a:t>Leaders/parents then take the Scouts’ suggestions and work as many of them as they can into planning the program, adding that it may take a bit of creativity such as Going to Disney World may become a Mickey Mouse themed B&amp;G.  They also need to make sure that the elements listed are incorporated, even if the Scouts forgot to mention some of these items.</a:t>
            </a:r>
          </a:p>
          <a:p>
            <a:endParaRPr lang="en-US"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solidFill>
                  <a:schemeClr val="tx2"/>
                </a:solidFill>
              </a:rPr>
              <a:t>Blue &amp; Golds should be held in February as we celebrate Scouting’s Birthday.  Rank advancements may not happen at this time if Scouts need until closer to May to finish up Requirements.  Don’t forget to include a special Crossover Ceremony for your Arrow of Light Scouts.  Troops should be holding a minimum of 3, ideally 4 Court of Honors each year.  District Events such as Camporees and District Pinewood Derby should also be included!</a:t>
            </a:r>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7</a:t>
            </a:fld>
            <a:endParaRPr lang="en-US"/>
          </a:p>
        </p:txBody>
      </p:sp>
    </p:spTree>
    <p:extLst>
      <p:ext uri="{BB962C8B-B14F-4D97-AF65-F5344CB8AC3E}">
        <p14:creationId xmlns:p14="http://schemas.microsoft.com/office/powerpoint/2010/main" val="177484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8</a:t>
            </a:fld>
            <a:endParaRPr lang="en-US"/>
          </a:p>
        </p:txBody>
      </p:sp>
    </p:spTree>
    <p:extLst>
      <p:ext uri="{BB962C8B-B14F-4D97-AF65-F5344CB8AC3E}">
        <p14:creationId xmlns:p14="http://schemas.microsoft.com/office/powerpoint/2010/main" val="287462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0"/>
                <a:cs typeface="ヒラギノ角ゴ Pro W3" charset="0"/>
              </a:rPr>
              <a:t>“Be sure to enter your cost for each activity as a PER SCOUT cost! (So an event that charges a flat fee should be divided amongst the number of Scouts you expect to attend).  Enter your estimate on camp cards you will sell and your overall unit popcorn goal.  Scout goals can be calculated by dividing this number by the number of Scouts you have.  Be sure to list any anticipated funds received through additional fundraisers in “other income” at the bottom right as well as unit fees. </a:t>
            </a:r>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10</a:t>
            </a:fld>
            <a:endParaRPr lang="en-US"/>
          </a:p>
        </p:txBody>
      </p:sp>
    </p:spTree>
    <p:extLst>
      <p:ext uri="{BB962C8B-B14F-4D97-AF65-F5344CB8AC3E}">
        <p14:creationId xmlns:p14="http://schemas.microsoft.com/office/powerpoint/2010/main" val="11326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12</a:t>
            </a:fld>
            <a:endParaRPr lang="en-US"/>
          </a:p>
        </p:txBody>
      </p:sp>
    </p:spTree>
    <p:extLst>
      <p:ext uri="{BB962C8B-B14F-4D97-AF65-F5344CB8AC3E}">
        <p14:creationId xmlns:p14="http://schemas.microsoft.com/office/powerpoint/2010/main" val="150364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fundraisers are fine, as long as Scouts are not fundraising year round!  But Unit’s MUST fill out the Unit Money-Earning Application and submit to their District Executive.  No portion of your fundraising dollars go to our Council, it is simply to keep the office informed so they can field calls and questions appropriately.  </a:t>
            </a:r>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13</a:t>
            </a:fld>
            <a:endParaRPr lang="en-US"/>
          </a:p>
        </p:txBody>
      </p:sp>
    </p:spTree>
    <p:extLst>
      <p:ext uri="{BB962C8B-B14F-4D97-AF65-F5344CB8AC3E}">
        <p14:creationId xmlns:p14="http://schemas.microsoft.com/office/powerpoint/2010/main" val="260996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14</a:t>
            </a:fld>
            <a:endParaRPr lang="en-US"/>
          </a:p>
        </p:txBody>
      </p:sp>
    </p:spTree>
    <p:extLst>
      <p:ext uri="{BB962C8B-B14F-4D97-AF65-F5344CB8AC3E}">
        <p14:creationId xmlns:p14="http://schemas.microsoft.com/office/powerpoint/2010/main" val="388091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will create a final 12 month calendar you can hand out to new families at your Sign Up Night.  Be sure to fill in the point of contacts at the bottom of this page!</a:t>
            </a:r>
          </a:p>
        </p:txBody>
      </p:sp>
      <p:sp>
        <p:nvSpPr>
          <p:cNvPr id="4" name="Date Placeholder 3"/>
          <p:cNvSpPr>
            <a:spLocks noGrp="1"/>
          </p:cNvSpPr>
          <p:nvPr>
            <p:ph type="dt" idx="10"/>
          </p:nvPr>
        </p:nvSpPr>
        <p:spPr/>
        <p:txBody>
          <a:bodyPr/>
          <a:lstStyle/>
          <a:p>
            <a:pPr>
              <a:defRPr/>
            </a:pPr>
            <a:fld id="{1ADDCEF0-3569-4227-9F61-BD989D697116}" type="datetime1">
              <a:rPr lang="en-US" smtClean="0"/>
              <a:pPr>
                <a:defRPr/>
              </a:pPr>
              <a:t>2/28/2022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9D21C-D9CE-4D53-952C-96399D2F271D}" type="slidenum">
              <a:rPr lang="en-US" smtClean="0"/>
              <a:pPr>
                <a:defRPr/>
              </a:pPr>
              <a:t>15</a:t>
            </a:fld>
            <a:endParaRPr lang="en-US"/>
          </a:p>
        </p:txBody>
      </p:sp>
    </p:spTree>
    <p:extLst>
      <p:ext uri="{BB962C8B-B14F-4D97-AF65-F5344CB8AC3E}">
        <p14:creationId xmlns:p14="http://schemas.microsoft.com/office/powerpoint/2010/main" val="1119605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NewGraphicStandardREV.png"/>
          <p:cNvPicPr>
            <a:picLocks noChangeAspect="1"/>
          </p:cNvPicPr>
          <p:nvPr userDrawn="1"/>
        </p:nvPicPr>
        <p:blipFill>
          <a:blip r:embed="rId2"/>
          <a:srcRect/>
          <a:stretch>
            <a:fillRect/>
          </a:stretch>
        </p:blipFill>
        <p:spPr bwMode="auto">
          <a:xfrm>
            <a:off x="1490663" y="2146300"/>
            <a:ext cx="1096962" cy="1222375"/>
          </a:xfrm>
          <a:prstGeom prst="rect">
            <a:avLst/>
          </a:prstGeom>
          <a:noFill/>
          <a:ln w="9525">
            <a:noFill/>
            <a:miter lim="800000"/>
            <a:headEnd/>
            <a:tailEnd/>
          </a:ln>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FB417C79-DD81-4B54-BFD7-993304C089C9}" type="slidenum">
              <a:rPr lang="en-US"/>
              <a:pPr>
                <a:defRPr/>
              </a:pPr>
              <a:t>‹#›</a:t>
            </a:fld>
            <a:endParaRPr lang="en-US"/>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EDE4D8FE-F56D-457F-9296-7283821CE23C}" type="datetime1">
              <a:rPr lang="en-US"/>
              <a:pPr>
                <a:defRPr/>
              </a:pPr>
              <a:t>2/28/2022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NewGraphicStandardREV.png"/>
          <p:cNvPicPr>
            <a:picLocks noChangeAspect="1"/>
          </p:cNvPicPr>
          <p:nvPr userDrawn="1"/>
        </p:nvPicPr>
        <p:blipFill>
          <a:blip r:embed="rId2"/>
          <a:srcRect/>
          <a:stretch>
            <a:fillRect/>
          </a:stretch>
        </p:blipFill>
        <p:spPr bwMode="auto">
          <a:xfrm>
            <a:off x="447675" y="334963"/>
            <a:ext cx="957263" cy="106838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6EBD7674-EB1B-40E7-BAB4-558F270304D1}" type="slidenum">
              <a:rPr lang="en-US"/>
              <a:pPr>
                <a:defRPr/>
              </a:pPr>
              <a:t>‹#›</a:t>
            </a:fld>
            <a:endParaRPr lang="en-US"/>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8A951B3D-06F7-49AA-B650-51E357506EB4}" type="datetime1">
              <a:rPr lang="en-US"/>
              <a:pPr>
                <a:defRPr/>
              </a:pPr>
              <a:t>2/28/2022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BD65E4A5-2A72-4003-BE22-F900EF1D753B}" type="datetime1">
              <a:rPr lang="en-US"/>
              <a:pPr>
                <a:defRPr/>
              </a:pPr>
              <a:t>2/28/2022</a:t>
            </a:fld>
            <a:endParaRPr lang="en-US"/>
          </a:p>
        </p:txBody>
      </p:sp>
      <p:sp>
        <p:nvSpPr>
          <p:cNvPr id="7" name="Slide Number Placeholder 6"/>
          <p:cNvSpPr>
            <a:spLocks noGrp="1"/>
          </p:cNvSpPr>
          <p:nvPr>
            <p:ph type="sldNum" sz="quarter" idx="11"/>
          </p:nvPr>
        </p:nvSpPr>
        <p:spPr/>
        <p:txBody>
          <a:bodyPr/>
          <a:lstStyle>
            <a:lvl1pPr>
              <a:defRPr/>
            </a:lvl1pPr>
          </a:lstStyle>
          <a:p>
            <a:pPr>
              <a:defRPr/>
            </a:pPr>
            <a:fld id="{39A93A15-003F-4415-B7F2-EBE28AD85A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a:lvl1pPr>
          </a:lstStyle>
          <a:p>
            <a:pPr>
              <a:defRPr/>
            </a:pPr>
            <a:fld id="{D8C642CA-848E-4EDA-B139-27CB61444FB4}" type="datetime1">
              <a:rPr lang="en-US"/>
              <a:pPr>
                <a:defRPr/>
              </a:pPr>
              <a:t>2/28/2022</a:t>
            </a:fld>
            <a:endParaRPr lang="en-US"/>
          </a:p>
        </p:txBody>
      </p:sp>
      <p:sp>
        <p:nvSpPr>
          <p:cNvPr id="9" name="Slide Number Placeholder 8"/>
          <p:cNvSpPr>
            <a:spLocks noGrp="1"/>
          </p:cNvSpPr>
          <p:nvPr>
            <p:ph type="sldNum" sz="quarter" idx="11"/>
          </p:nvPr>
        </p:nvSpPr>
        <p:spPr/>
        <p:txBody>
          <a:bodyPr/>
          <a:lstStyle>
            <a:lvl1pPr>
              <a:defRPr/>
            </a:lvl1pPr>
          </a:lstStyle>
          <a:p>
            <a:pPr>
              <a:defRPr/>
            </a:pPr>
            <a:fld id="{F8A939B3-1B42-4719-B66F-4003E8BE31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a:lvl1pPr>
          </a:lstStyle>
          <a:p>
            <a:pPr>
              <a:defRPr/>
            </a:pPr>
            <a:fld id="{C3B4E2F6-DE05-4FA1-AD07-E6676F024A21}" type="datetime1">
              <a:rPr lang="en-US"/>
              <a:pPr>
                <a:defRPr/>
              </a:pPr>
              <a:t>2/28/2022</a:t>
            </a:fld>
            <a:endParaRPr lang="en-US"/>
          </a:p>
        </p:txBody>
      </p:sp>
      <p:sp>
        <p:nvSpPr>
          <p:cNvPr id="5" name="Slide Number Placeholder 4"/>
          <p:cNvSpPr>
            <a:spLocks noGrp="1"/>
          </p:cNvSpPr>
          <p:nvPr>
            <p:ph type="sldNum" sz="quarter" idx="11"/>
          </p:nvPr>
        </p:nvSpPr>
        <p:spPr/>
        <p:txBody>
          <a:bodyPr/>
          <a:lstStyle>
            <a:lvl1pPr>
              <a:defRPr/>
            </a:lvl1pPr>
          </a:lstStyle>
          <a:p>
            <a:pPr>
              <a:defRPr/>
            </a:pPr>
            <a:fld id="{15E91E21-D8D6-472F-9496-F8F67427D1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a:lvl1pPr>
          </a:lstStyle>
          <a:p>
            <a:pPr>
              <a:defRPr/>
            </a:pPr>
            <a:fld id="{8B7FFD0F-80DC-4720-AA5E-B34979BFA49D}" type="datetime1">
              <a:rPr lang="en-US"/>
              <a:pPr>
                <a:defRPr/>
              </a:pPr>
              <a:t>2/28/2022</a:t>
            </a:fld>
            <a:endParaRPr lang="en-US"/>
          </a:p>
        </p:txBody>
      </p:sp>
      <p:sp>
        <p:nvSpPr>
          <p:cNvPr id="3" name="Slide Number Placeholder 3"/>
          <p:cNvSpPr>
            <a:spLocks noGrp="1"/>
          </p:cNvSpPr>
          <p:nvPr>
            <p:ph type="sldNum" sz="quarter" idx="11"/>
          </p:nvPr>
        </p:nvSpPr>
        <p:spPr/>
        <p:txBody>
          <a:bodyPr/>
          <a:lstStyle>
            <a:lvl1pPr>
              <a:defRPr/>
            </a:lvl1pPr>
          </a:lstStyle>
          <a:p>
            <a:pPr>
              <a:defRPr/>
            </a:pPr>
            <a:fld id="{24917FC4-CF3F-44D5-ABFC-71BD88D286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786F87F3-3489-4F20-9AD7-5D9EEC585BC5}" type="datetime1">
              <a:rPr lang="en-US"/>
              <a:pPr>
                <a:defRPr/>
              </a:pPr>
              <a:t>2/28/2022</a:t>
            </a:fld>
            <a:endParaRPr lang="en-US"/>
          </a:p>
        </p:txBody>
      </p:sp>
      <p:sp>
        <p:nvSpPr>
          <p:cNvPr id="6" name="Slide Number Placeholder 6"/>
          <p:cNvSpPr>
            <a:spLocks noGrp="1"/>
          </p:cNvSpPr>
          <p:nvPr>
            <p:ph type="sldNum" sz="quarter" idx="11"/>
          </p:nvPr>
        </p:nvSpPr>
        <p:spPr/>
        <p:txBody>
          <a:bodyPr/>
          <a:lstStyle>
            <a:lvl1pPr>
              <a:defRPr/>
            </a:lvl1pPr>
          </a:lstStyle>
          <a:p>
            <a:pPr>
              <a:defRPr/>
            </a:pPr>
            <a:fld id="{53F41D96-E1DC-41AE-B395-0B78C0422F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about:blank"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4098" name="Folio-white.png" descr="/Users/jaypointer/Desktop/Folio-white.png"/>
          <p:cNvPicPr>
            <a:picLocks noChangeAspect="1"/>
          </p:cNvPicPr>
          <p:nvPr userDrawn="1"/>
        </p:nvPicPr>
        <p:blipFill>
          <a:blip r:embed="rId9" r:link="rId10"/>
          <a:srcRect/>
          <a:stretch>
            <a:fillRect/>
          </a:stretch>
        </p:blipFill>
        <p:spPr bwMode="auto">
          <a:xfrm>
            <a:off x="-15875" y="5797550"/>
            <a:ext cx="9169400" cy="1060450"/>
          </a:xfrm>
          <a:prstGeom prst="rect">
            <a:avLst/>
          </a:prstGeom>
          <a:noFill/>
          <a:ln w="9525">
            <a:noFill/>
            <a:miter lim="800000"/>
            <a:headEnd/>
            <a:tailEnd/>
          </a:ln>
        </p:spPr>
      </p:pic>
      <p:sp>
        <p:nvSpPr>
          <p:cNvPr id="4099" name="Title Placeholder 1"/>
          <p:cNvSpPr>
            <a:spLocks noGrp="1"/>
          </p:cNvSpPr>
          <p:nvPr>
            <p:ph type="title"/>
          </p:nvPr>
        </p:nvSpPr>
        <p:spPr bwMode="auto">
          <a:xfrm>
            <a:off x="1566863" y="27463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7" charset="0"/>
              </a:defRPr>
            </a:lvl1pPr>
          </a:lstStyle>
          <a:p>
            <a:pPr>
              <a:defRPr/>
            </a:pPr>
            <a:fld id="{D03BE8FB-43CE-4CD6-83EC-34C721C46047}" type="slidenum">
              <a:rPr lang="en-US"/>
              <a:pPr>
                <a:defRPr/>
              </a:pPr>
              <a:t>‹#›</a:t>
            </a:fld>
            <a:endParaRPr lang="en-US"/>
          </a:p>
        </p:txBody>
      </p:sp>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7" charset="0"/>
              </a:defRPr>
            </a:lvl1pPr>
          </a:lstStyle>
          <a:p>
            <a:pPr>
              <a:defRPr/>
            </a:pPr>
            <a:fld id="{A15BB490-92E3-4F7A-83A1-22FE225FB54B}" type="datetime1">
              <a:rPr lang="en-US"/>
              <a:pPr>
                <a:defRPr/>
              </a:pPr>
              <a:t>2/28/2022</a:t>
            </a:fld>
            <a:endParaRPr lang="en-US"/>
          </a:p>
        </p:txBody>
      </p:sp>
      <p:pic>
        <p:nvPicPr>
          <p:cNvPr id="4103" name="Picture 10" descr="Prepared_For_LifeREV.png"/>
          <p:cNvPicPr>
            <a:picLocks noChangeAspect="1"/>
          </p:cNvPicPr>
          <p:nvPr userDrawn="1"/>
        </p:nvPicPr>
        <p:blipFill>
          <a:blip r:embed="rId11"/>
          <a:srcRect/>
          <a:stretch>
            <a:fillRect/>
          </a:stretch>
        </p:blipFill>
        <p:spPr bwMode="auto">
          <a:xfrm>
            <a:off x="6926263" y="5964238"/>
            <a:ext cx="1074737" cy="134937"/>
          </a:xfrm>
          <a:prstGeom prst="rect">
            <a:avLst/>
          </a:prstGeom>
          <a:noFill/>
          <a:ln w="9525">
            <a:noFill/>
            <a:miter lim="800000"/>
            <a:headEnd/>
            <a:tailEnd/>
          </a:ln>
        </p:spPr>
      </p:pic>
      <p:pic>
        <p:nvPicPr>
          <p:cNvPr id="4104" name="Picture 9" descr="NewGraphicStandard.png"/>
          <p:cNvPicPr>
            <a:picLocks noChangeAspect="1"/>
          </p:cNvPicPr>
          <p:nvPr userDrawn="1"/>
        </p:nvPicPr>
        <p:blipFill>
          <a:blip r:embed="rId12"/>
          <a:srcRect/>
          <a:stretch>
            <a:fillRect/>
          </a:stretch>
        </p:blipFill>
        <p:spPr bwMode="auto">
          <a:xfrm>
            <a:off x="123825" y="6454775"/>
            <a:ext cx="1928813" cy="328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hdr="0" ftr="0" dt="0"/>
  <p:txStyles>
    <p:titleStyle>
      <a:lvl1pPr algn="l" defTabSz="457200" rtl="0" eaLnBrk="0" fontAlgn="base" hangingPunct="0">
        <a:spcBef>
          <a:spcPct val="0"/>
        </a:spcBef>
        <a:spcAft>
          <a:spcPct val="0"/>
        </a:spcAft>
        <a:defRPr sz="3200" b="1" kern="1200">
          <a:solidFill>
            <a:schemeClr val="bg1"/>
          </a:solidFill>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5pPr>
      <a:lvl6pPr marL="4572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6pPr>
      <a:lvl7pPr marL="9144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7pPr>
      <a:lvl8pPr marL="13716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8pPr>
      <a:lvl9pPr marL="18288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chemeClr val="bg1"/>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bg1"/>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kern="1200">
          <a:solidFill>
            <a:schemeClr val="bg1"/>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b="1" i="1" kern="1200">
          <a:solidFill>
            <a:schemeClr val="bg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200" i="1" kern="1200">
          <a:solidFill>
            <a:schemeClr val="bg1"/>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mac@scouting.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89E26-DA4E-4E58-BFE9-2A21E58C0EF6}"/>
              </a:ext>
            </a:extLst>
          </p:cNvPr>
          <p:cNvSpPr>
            <a:spLocks noGrp="1"/>
          </p:cNvSpPr>
          <p:nvPr>
            <p:ph type="title"/>
          </p:nvPr>
        </p:nvSpPr>
        <p:spPr>
          <a:xfrm>
            <a:off x="2742598" y="1650331"/>
            <a:ext cx="6062287" cy="2110257"/>
          </a:xfrm>
        </p:spPr>
        <p:txBody>
          <a:bodyPr/>
          <a:lstStyle/>
          <a:p>
            <a:r>
              <a:rPr lang="en-US" dirty="0"/>
              <a:t>2021-2022 </a:t>
            </a:r>
            <a:br>
              <a:rPr lang="en-US" dirty="0"/>
            </a:br>
            <a:r>
              <a:rPr lang="en-US" dirty="0"/>
              <a:t>Ideal Year of Scouting</a:t>
            </a:r>
            <a:br>
              <a:rPr lang="en-US" dirty="0"/>
            </a:br>
            <a:r>
              <a:rPr lang="en-US" sz="3200" dirty="0"/>
              <a:t>(IYOS)</a:t>
            </a:r>
          </a:p>
        </p:txBody>
      </p:sp>
      <p:sp>
        <p:nvSpPr>
          <p:cNvPr id="13316" name="Slide Number Placeholder 4"/>
          <p:cNvSpPr>
            <a:spLocks noGrp="1"/>
          </p:cNvSpPr>
          <p:nvPr>
            <p:ph type="sldNum" sz="quarter" idx="10"/>
          </p:nvPr>
        </p:nvSpPr>
        <p:spPr bwMode="auto">
          <a:prstGeom prst="rect">
            <a:avLst/>
          </a:prstGeom>
        </p:spPr>
        <p:txBody>
          <a:bodyPr wrap="square" anchor="ctr">
            <a:normAutofit/>
          </a:bodyPr>
          <a:lstStyle/>
          <a:p>
            <a:pPr>
              <a:spcAft>
                <a:spcPts val="600"/>
              </a:spcAft>
            </a:pPr>
            <a:fld id="{7834754C-D084-4E49-9EE0-5B159A8A7554}" type="slidenum">
              <a:rPr lang="en-US" smtClean="0"/>
              <a:pPr>
                <a:spcAft>
                  <a:spcPts val="600"/>
                </a:spcAft>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Fund Your Program</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eaLnBrk="1" hangingPunct="1">
              <a:lnSpc>
                <a:spcPct val="90000"/>
              </a:lnSpc>
              <a:defRPr/>
            </a:pPr>
            <a:r>
              <a:rPr lang="en-US" altLang="en-US" sz="2800" dirty="0">
                <a:latin typeface="Arial" charset="0"/>
              </a:rPr>
              <a:t>Use the unit program planner sheet on the Mid-America Council web page </a:t>
            </a:r>
            <a:r>
              <a:rPr lang="en-US" sz="2800" dirty="0">
                <a:hlinkClick r:id="rId3">
                  <a:extLst>
                    <a:ext uri="{A12FA001-AC4F-418D-AE19-62706E023703}">
                      <ahyp:hlinkClr xmlns:ahyp="http://schemas.microsoft.com/office/drawing/2018/hyperlinkcolor" val="tx"/>
                    </a:ext>
                  </a:extLst>
                </a:hlinkClick>
              </a:rPr>
              <a:t>https://mac-bsa.org/scouting-tools/iyos/</a:t>
            </a:r>
            <a:endParaRPr lang="en-US" sz="2800" dirty="0"/>
          </a:p>
          <a:p>
            <a:pPr eaLnBrk="1" hangingPunct="1">
              <a:lnSpc>
                <a:spcPct val="90000"/>
              </a:lnSpc>
              <a:defRPr/>
            </a:pPr>
            <a:endParaRPr lang="en-US" altLang="en-US" sz="2800" dirty="0">
              <a:latin typeface="Arial" charset="0"/>
            </a:endParaRPr>
          </a:p>
          <a:p>
            <a:pPr eaLnBrk="1" hangingPunct="1">
              <a:lnSpc>
                <a:spcPct val="90000"/>
              </a:lnSpc>
              <a:defRPr/>
            </a:pPr>
            <a:r>
              <a:rPr lang="en-US" altLang="en-US" sz="2800" dirty="0">
                <a:latin typeface="Arial" charset="0"/>
              </a:rPr>
              <a:t>Plan your budget – include pack/troop/crew/ship expenses and activity costs.</a:t>
            </a:r>
          </a:p>
          <a:p>
            <a:pPr marL="0" indent="0" eaLnBrk="1" hangingPunct="1">
              <a:lnSpc>
                <a:spcPct val="90000"/>
              </a:lnSpc>
              <a:buFont typeface="Wingdings" pitchFamily="2" charset="2"/>
              <a:buNone/>
              <a:defRPr/>
            </a:pPr>
            <a:endParaRPr lang="en-US" altLang="en-US" sz="1050" dirty="0">
              <a:latin typeface="Arial" charset="0"/>
            </a:endParaRPr>
          </a:p>
          <a:p>
            <a:pPr eaLnBrk="1" hangingPunct="1">
              <a:lnSpc>
                <a:spcPct val="90000"/>
              </a:lnSpc>
              <a:defRPr/>
            </a:pPr>
            <a:endParaRPr lang="en-US" altLang="en-US" sz="1050" dirty="0">
              <a:latin typeface="Arial" charset="0"/>
            </a:endParaRPr>
          </a:p>
          <a:p>
            <a:pPr eaLnBrk="1" hangingPunct="1">
              <a:lnSpc>
                <a:spcPct val="90000"/>
              </a:lnSpc>
              <a:defRPr/>
            </a:pPr>
            <a:r>
              <a:rPr lang="en-US" altLang="en-US" sz="2800" dirty="0">
                <a:latin typeface="Arial" charset="0"/>
              </a:rPr>
              <a:t>Utilize the popcorn campaign and camp card program</a:t>
            </a: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10</a:t>
            </a:fld>
            <a:endParaRPr lang="en-US"/>
          </a:p>
        </p:txBody>
      </p:sp>
    </p:spTree>
    <p:extLst>
      <p:ext uri="{BB962C8B-B14F-4D97-AF65-F5344CB8AC3E}">
        <p14:creationId xmlns:p14="http://schemas.microsoft.com/office/powerpoint/2010/main" val="201021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Fund Your Program</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r>
              <a:rPr lang="en-US" sz="3600" dirty="0">
                <a:latin typeface="Helvetica" pitchFamily="27" charset="0"/>
                <a:ea typeface="ヒラギノ角ゴ Pro W3" charset="-128"/>
              </a:rPr>
              <a:t>Camp Card Program is March Roundtable – end of April </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r>
              <a:rPr lang="en-US" sz="3600" dirty="0">
                <a:latin typeface="Helvetica" pitchFamily="27" charset="0"/>
                <a:ea typeface="ヒラギノ角ゴ Pro W3" charset="-128"/>
              </a:rPr>
              <a:t>$2.50 unit commission per card</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11</a:t>
            </a:fld>
            <a:endParaRPr lang="en-US"/>
          </a:p>
        </p:txBody>
      </p:sp>
    </p:spTree>
    <p:extLst>
      <p:ext uri="{BB962C8B-B14F-4D97-AF65-F5344CB8AC3E}">
        <p14:creationId xmlns:p14="http://schemas.microsoft.com/office/powerpoint/2010/main" val="130015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Fund Your Program</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890051"/>
            <a:ext cx="8686800" cy="4782622"/>
          </a:xfrm>
        </p:spPr>
        <p:txBody>
          <a:bodyPr/>
          <a:lstStyle/>
          <a:p>
            <a:pPr algn="ctr">
              <a:buFont typeface="Arial" pitchFamily="34" charset="0"/>
              <a:buNone/>
            </a:pPr>
            <a:r>
              <a:rPr lang="en-US" sz="3600" dirty="0">
                <a:latin typeface="Helvetica" pitchFamily="27" charset="0"/>
                <a:ea typeface="ヒラギノ角ゴ Pro W3" charset="-128"/>
              </a:rPr>
              <a:t>   2022 popcorn campaign is September 9- through October 28 </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r>
              <a:rPr lang="en-US" sz="3600" dirty="0">
                <a:latin typeface="Helvetica" pitchFamily="27" charset="0"/>
                <a:ea typeface="ヒラギノ角ゴ Pro W3" charset="-128"/>
              </a:rPr>
              <a:t>50% commission on in-person </a:t>
            </a:r>
          </a:p>
          <a:p>
            <a:pPr algn="ctr">
              <a:buFont typeface="Arial" pitchFamily="34" charset="0"/>
              <a:buNone/>
            </a:pPr>
            <a:r>
              <a:rPr lang="en-US" sz="3600" dirty="0">
                <a:latin typeface="Helvetica" pitchFamily="27" charset="0"/>
                <a:ea typeface="ヒラギノ角ゴ Pro W3" charset="-128"/>
              </a:rPr>
              <a:t>40% commission online</a:t>
            </a: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12</a:t>
            </a:fld>
            <a:endParaRPr lang="en-US"/>
          </a:p>
        </p:txBody>
      </p:sp>
    </p:spTree>
    <p:extLst>
      <p:ext uri="{BB962C8B-B14F-4D97-AF65-F5344CB8AC3E}">
        <p14:creationId xmlns:p14="http://schemas.microsoft.com/office/powerpoint/2010/main" val="96562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8A6AFB-0B9F-4EB2-94DD-835616F7D9DF}"/>
              </a:ext>
            </a:extLst>
          </p:cNvPr>
          <p:cNvSpPr>
            <a:spLocks noGrp="1"/>
          </p:cNvSpPr>
          <p:nvPr>
            <p:ph type="sldNum" sz="quarter" idx="10"/>
          </p:nvPr>
        </p:nvSpPr>
        <p:spPr/>
        <p:txBody>
          <a:bodyPr/>
          <a:lstStyle/>
          <a:p>
            <a:pPr>
              <a:defRPr/>
            </a:pPr>
            <a:fld id="{6EBD7674-EB1B-40E7-BAB4-558F270304D1}" type="slidenum">
              <a:rPr lang="en-US" smtClean="0"/>
              <a:pPr>
                <a:defRPr/>
              </a:pPr>
              <a:t>13</a:t>
            </a:fld>
            <a:endParaRPr lang="en-US"/>
          </a:p>
        </p:txBody>
      </p:sp>
      <p:pic>
        <p:nvPicPr>
          <p:cNvPr id="6" name="Picture 5">
            <a:extLst>
              <a:ext uri="{FF2B5EF4-FFF2-40B4-BE49-F238E27FC236}">
                <a16:creationId xmlns:a16="http://schemas.microsoft.com/office/drawing/2014/main" id="{6794B387-0C84-49C1-A887-6D0131F21145}"/>
              </a:ext>
            </a:extLst>
          </p:cNvPr>
          <p:cNvPicPr>
            <a:picLocks noChangeAspect="1"/>
          </p:cNvPicPr>
          <p:nvPr/>
        </p:nvPicPr>
        <p:blipFill rotWithShape="1">
          <a:blip r:embed="rId3"/>
          <a:srcRect t="6875"/>
          <a:stretch/>
        </p:blipFill>
        <p:spPr>
          <a:xfrm>
            <a:off x="2645074" y="190500"/>
            <a:ext cx="4384867" cy="5585460"/>
          </a:xfrm>
          <a:prstGeom prst="rect">
            <a:avLst/>
          </a:prstGeom>
        </p:spPr>
      </p:pic>
    </p:spTree>
    <p:extLst>
      <p:ext uri="{BB962C8B-B14F-4D97-AF65-F5344CB8AC3E}">
        <p14:creationId xmlns:p14="http://schemas.microsoft.com/office/powerpoint/2010/main" val="276658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66863" y="274637"/>
            <a:ext cx="7043737" cy="1544735"/>
          </a:xfrm>
        </p:spPr>
        <p:txBody>
          <a:bodyPr/>
          <a:lstStyle/>
          <a:p>
            <a:pPr eaLnBrk="1" hangingPunct="1"/>
            <a:r>
              <a:rPr lang="en-US" altLang="en-US" dirty="0"/>
              <a:t>Where do I start with filling out the Program Planner (calendars &amp; budgets)? </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r>
              <a:rPr lang="en-US" sz="3200" dirty="0">
                <a:latin typeface="Helvetica" pitchFamily="27" charset="0"/>
                <a:ea typeface="ヒラギノ角ゴ Pro W3" charset="-128"/>
              </a:rPr>
              <a:t>Click on the “Intro” tab, then </a:t>
            </a:r>
          </a:p>
          <a:p>
            <a:pPr algn="ctr">
              <a:buFont typeface="Arial" pitchFamily="34" charset="0"/>
              <a:buNone/>
            </a:pPr>
            <a:r>
              <a:rPr lang="en-US" sz="3200" dirty="0">
                <a:latin typeface="Helvetica" pitchFamily="27" charset="0"/>
                <a:ea typeface="ヒラギノ角ゴ Pro W3" charset="-128"/>
              </a:rPr>
              <a:t>“click here to get started” </a:t>
            </a:r>
          </a:p>
          <a:p>
            <a:pPr algn="ctr">
              <a:buFont typeface="Arial" pitchFamily="34" charset="0"/>
              <a:buNone/>
            </a:pPr>
            <a:endParaRPr lang="en-US" sz="3200" dirty="0">
              <a:latin typeface="Helvetica" pitchFamily="27" charset="0"/>
              <a:ea typeface="ヒラギノ角ゴ Pro W3" charset="-128"/>
            </a:endParaRPr>
          </a:p>
          <a:p>
            <a:r>
              <a:rPr lang="en-US" sz="3200" dirty="0">
                <a:latin typeface="Helvetica" pitchFamily="27" charset="0"/>
                <a:ea typeface="ヒラギノ角ゴ Pro W3" charset="-128"/>
              </a:rPr>
              <a:t>This will take you to the calendar tab. Start filling in your activities first and then it will pre-populate into your budget</a:t>
            </a: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14</a:t>
            </a:fld>
            <a:endParaRPr lang="en-US"/>
          </a:p>
        </p:txBody>
      </p:sp>
    </p:spTree>
    <p:extLst>
      <p:ext uri="{BB962C8B-B14F-4D97-AF65-F5344CB8AC3E}">
        <p14:creationId xmlns:p14="http://schemas.microsoft.com/office/powerpoint/2010/main" val="272393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2772" name="Slide Number Placeholder 4"/>
          <p:cNvSpPr>
            <a:spLocks noGrp="1"/>
          </p:cNvSpPr>
          <p:nvPr>
            <p:ph type="sldNum" sz="quarter" idx="10"/>
          </p:nvPr>
        </p:nvSpPr>
        <p:spPr bwMode="auto">
          <a:noFill/>
          <a:ln>
            <a:miter lim="800000"/>
            <a:headEnd/>
            <a:tailEnd/>
          </a:ln>
        </p:spPr>
        <p:txBody>
          <a:bodyPr/>
          <a:lstStyle/>
          <a:p>
            <a:fld id="{5F64B767-3475-4760-AD54-FA7FB8CF1BD8}" type="slidenum">
              <a:rPr lang="en-US" smtClean="0"/>
              <a:pPr/>
              <a:t>15</a:t>
            </a:fld>
            <a:endParaRPr lang="en-US"/>
          </a:p>
        </p:txBody>
      </p:sp>
      <p:pic>
        <p:nvPicPr>
          <p:cNvPr id="4" name="Picture 3" descr="A picture containing timeline&#10;&#10;Description automatically generated">
            <a:extLst>
              <a:ext uri="{FF2B5EF4-FFF2-40B4-BE49-F238E27FC236}">
                <a16:creationId xmlns:a16="http://schemas.microsoft.com/office/drawing/2014/main" id="{D7A2A55B-D2F4-4A70-A2A8-6E2A9C032FA3}"/>
              </a:ext>
            </a:extLst>
          </p:cNvPr>
          <p:cNvPicPr>
            <a:picLocks noChangeAspect="1"/>
          </p:cNvPicPr>
          <p:nvPr/>
        </p:nvPicPr>
        <p:blipFill>
          <a:blip r:embed="rId3"/>
          <a:stretch>
            <a:fillRect/>
          </a:stretch>
        </p:blipFill>
        <p:spPr>
          <a:xfrm>
            <a:off x="2758282" y="154614"/>
            <a:ext cx="4652711" cy="53662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16</a:t>
            </a:fld>
            <a:endParaRPr lang="en-US"/>
          </a:p>
        </p:txBody>
      </p:sp>
      <p:pic>
        <p:nvPicPr>
          <p:cNvPr id="2" name="Picture 1">
            <a:extLst>
              <a:ext uri="{FF2B5EF4-FFF2-40B4-BE49-F238E27FC236}">
                <a16:creationId xmlns:a16="http://schemas.microsoft.com/office/drawing/2014/main" id="{2F3862BC-C85B-4A45-B843-7348956D8C08}"/>
              </a:ext>
            </a:extLst>
          </p:cNvPr>
          <p:cNvPicPr>
            <a:picLocks noChangeAspect="1"/>
          </p:cNvPicPr>
          <p:nvPr/>
        </p:nvPicPr>
        <p:blipFill>
          <a:blip r:embed="rId3"/>
          <a:stretch>
            <a:fillRect/>
          </a:stretch>
        </p:blipFill>
        <p:spPr>
          <a:xfrm>
            <a:off x="1595996" y="367644"/>
            <a:ext cx="4571514" cy="5547381"/>
          </a:xfrm>
          <a:prstGeom prst="rect">
            <a:avLst/>
          </a:prstGeom>
        </p:spPr>
      </p:pic>
      <p:sp>
        <p:nvSpPr>
          <p:cNvPr id="3" name="TextBox 2">
            <a:extLst>
              <a:ext uri="{FF2B5EF4-FFF2-40B4-BE49-F238E27FC236}">
                <a16:creationId xmlns:a16="http://schemas.microsoft.com/office/drawing/2014/main" id="{CE5BFD5D-4DDF-44A7-9BB5-555AE12BAEC4}"/>
              </a:ext>
            </a:extLst>
          </p:cNvPr>
          <p:cNvSpPr txBox="1"/>
          <p:nvPr/>
        </p:nvSpPr>
        <p:spPr>
          <a:xfrm>
            <a:off x="6796725" y="1349201"/>
            <a:ext cx="1890075" cy="3416320"/>
          </a:xfrm>
          <a:prstGeom prst="rect">
            <a:avLst/>
          </a:prstGeom>
          <a:noFill/>
        </p:spPr>
        <p:txBody>
          <a:bodyPr wrap="square" rtlCol="0">
            <a:spAutoFit/>
          </a:bodyPr>
          <a:lstStyle/>
          <a:p>
            <a:r>
              <a:rPr lang="en-US" b="1" dirty="0">
                <a:solidFill>
                  <a:schemeClr val="bg1"/>
                </a:solidFill>
                <a:latin typeface="Helvetica" panose="020B0604020202020204" pitchFamily="34" charset="0"/>
                <a:cs typeface="Helvetica" panose="020B0604020202020204" pitchFamily="34" charset="0"/>
              </a:rPr>
              <a:t>Your activities will be pre-populated into your budget. </a:t>
            </a:r>
          </a:p>
          <a:p>
            <a:endParaRPr lang="en-US" b="1" dirty="0">
              <a:solidFill>
                <a:schemeClr val="bg1"/>
              </a:solidFill>
              <a:latin typeface="Helvetica" panose="020B0604020202020204" pitchFamily="34" charset="0"/>
              <a:cs typeface="Helvetica" panose="020B0604020202020204" pitchFamily="34" charset="0"/>
            </a:endParaRPr>
          </a:p>
          <a:p>
            <a:r>
              <a:rPr lang="en-US" b="1" dirty="0">
                <a:solidFill>
                  <a:schemeClr val="bg1"/>
                </a:solidFill>
                <a:latin typeface="Helvetica" panose="020B0604020202020204" pitchFamily="34" charset="0"/>
                <a:cs typeface="Helvetica" panose="020B0604020202020204" pitchFamily="34" charset="0"/>
              </a:rPr>
              <a:t>Simply input your cost per Scout first, then estimated number of Scouts you anticipate. </a:t>
            </a:r>
          </a:p>
        </p:txBody>
      </p:sp>
    </p:spTree>
    <p:extLst>
      <p:ext uri="{BB962C8B-B14F-4D97-AF65-F5344CB8AC3E}">
        <p14:creationId xmlns:p14="http://schemas.microsoft.com/office/powerpoint/2010/main" val="124547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17</a:t>
            </a:fld>
            <a:endParaRPr lang="en-US"/>
          </a:p>
        </p:txBody>
      </p:sp>
      <p:sp>
        <p:nvSpPr>
          <p:cNvPr id="6" name="Title 1">
            <a:extLst>
              <a:ext uri="{FF2B5EF4-FFF2-40B4-BE49-F238E27FC236}">
                <a16:creationId xmlns:a16="http://schemas.microsoft.com/office/drawing/2014/main" id="{A7FB9264-619C-4A07-AC00-9DCAC393670C}"/>
              </a:ext>
            </a:extLst>
          </p:cNvPr>
          <p:cNvSpPr>
            <a:spLocks noGrp="1"/>
          </p:cNvSpPr>
          <p:nvPr>
            <p:ph type="title"/>
          </p:nvPr>
        </p:nvSpPr>
        <p:spPr>
          <a:xfrm>
            <a:off x="1566863" y="274638"/>
            <a:ext cx="7043737" cy="1143000"/>
          </a:xfrm>
        </p:spPr>
        <p:txBody>
          <a:bodyPr/>
          <a:lstStyle/>
          <a:p>
            <a:pPr eaLnBrk="1" hangingPunct="1"/>
            <a:r>
              <a:rPr lang="en-US" altLang="en-US" dirty="0"/>
              <a:t>Fund Your Program</a:t>
            </a:r>
            <a:endParaRPr lang="en-US" dirty="0">
              <a:latin typeface="Helvetica" pitchFamily="27" charset="0"/>
              <a:ea typeface="ヒラギノ角ゴ Pro W3" charset="-128"/>
            </a:endParaRPr>
          </a:p>
        </p:txBody>
      </p:sp>
      <p:pic>
        <p:nvPicPr>
          <p:cNvPr id="5" name="Picture 4" descr="Text, calendar&#10;&#10;Description automatically generated with medium confidence">
            <a:extLst>
              <a:ext uri="{FF2B5EF4-FFF2-40B4-BE49-F238E27FC236}">
                <a16:creationId xmlns:a16="http://schemas.microsoft.com/office/drawing/2014/main" id="{C38143DA-C9CC-4951-A299-B2B5C043F22D}"/>
              </a:ext>
            </a:extLst>
          </p:cNvPr>
          <p:cNvPicPr>
            <a:picLocks noChangeAspect="1"/>
          </p:cNvPicPr>
          <p:nvPr/>
        </p:nvPicPr>
        <p:blipFill>
          <a:blip r:embed="rId3"/>
          <a:stretch>
            <a:fillRect/>
          </a:stretch>
        </p:blipFill>
        <p:spPr>
          <a:xfrm>
            <a:off x="1784344" y="1497458"/>
            <a:ext cx="6033471" cy="3863083"/>
          </a:xfrm>
          <a:prstGeom prst="rect">
            <a:avLst/>
          </a:prstGeom>
        </p:spPr>
      </p:pic>
    </p:spTree>
    <p:extLst>
      <p:ext uri="{BB962C8B-B14F-4D97-AF65-F5344CB8AC3E}">
        <p14:creationId xmlns:p14="http://schemas.microsoft.com/office/powerpoint/2010/main" val="359641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18</a:t>
            </a:fld>
            <a:endParaRPr lang="en-US"/>
          </a:p>
        </p:txBody>
      </p:sp>
      <p:pic>
        <p:nvPicPr>
          <p:cNvPr id="3" name="Picture 2" descr="A picture containing table&#10;&#10;Description automatically generated">
            <a:extLst>
              <a:ext uri="{FF2B5EF4-FFF2-40B4-BE49-F238E27FC236}">
                <a16:creationId xmlns:a16="http://schemas.microsoft.com/office/drawing/2014/main" id="{1B7C206A-CBA9-4D86-AF90-05016C94EB45}"/>
              </a:ext>
            </a:extLst>
          </p:cNvPr>
          <p:cNvPicPr>
            <a:picLocks noChangeAspect="1"/>
          </p:cNvPicPr>
          <p:nvPr/>
        </p:nvPicPr>
        <p:blipFill>
          <a:blip r:embed="rId3"/>
          <a:stretch>
            <a:fillRect/>
          </a:stretch>
        </p:blipFill>
        <p:spPr>
          <a:xfrm>
            <a:off x="1765904" y="786110"/>
            <a:ext cx="6988146" cy="2564352"/>
          </a:xfrm>
          <a:prstGeom prst="rect">
            <a:avLst/>
          </a:prstGeom>
        </p:spPr>
      </p:pic>
      <p:sp>
        <p:nvSpPr>
          <p:cNvPr id="4" name="TextBox 3">
            <a:extLst>
              <a:ext uri="{FF2B5EF4-FFF2-40B4-BE49-F238E27FC236}">
                <a16:creationId xmlns:a16="http://schemas.microsoft.com/office/drawing/2014/main" id="{754C17D0-F17C-4E41-AC64-F0AA97166BB9}"/>
              </a:ext>
            </a:extLst>
          </p:cNvPr>
          <p:cNvSpPr txBox="1"/>
          <p:nvPr/>
        </p:nvSpPr>
        <p:spPr>
          <a:xfrm>
            <a:off x="4779069" y="3982357"/>
            <a:ext cx="4364931" cy="1754326"/>
          </a:xfrm>
          <a:prstGeom prst="rect">
            <a:avLst/>
          </a:prstGeom>
          <a:noFill/>
        </p:spPr>
        <p:txBody>
          <a:bodyPr wrap="square" rtlCol="0">
            <a:spAutoFit/>
          </a:bodyPr>
          <a:lstStyle/>
          <a:p>
            <a:pPr algn="l"/>
            <a:r>
              <a:rPr lang="en-US" b="1" dirty="0">
                <a:solidFill>
                  <a:schemeClr val="bg1"/>
                </a:solidFill>
                <a:latin typeface="Helvetica Neue"/>
              </a:rPr>
              <a:t>The subscription package includes:</a:t>
            </a:r>
          </a:p>
          <a:p>
            <a:pPr algn="l"/>
            <a:r>
              <a:rPr lang="en-US" b="0" i="0" dirty="0">
                <a:solidFill>
                  <a:schemeClr val="bg1"/>
                </a:solidFill>
                <a:effectLst/>
                <a:latin typeface="Helvetica Neue"/>
              </a:rPr>
              <a:t>- National BSA Membership Fees</a:t>
            </a:r>
          </a:p>
          <a:p>
            <a:pPr algn="l"/>
            <a:r>
              <a:rPr lang="en-US" b="0" i="0" dirty="0">
                <a:solidFill>
                  <a:schemeClr val="bg1"/>
                </a:solidFill>
                <a:effectLst/>
                <a:latin typeface="Helvetica Neue"/>
              </a:rPr>
              <a:t>- Local Council Program Support Fee</a:t>
            </a:r>
          </a:p>
          <a:p>
            <a:pPr algn="l"/>
            <a:r>
              <a:rPr lang="en-US" b="0" i="0" dirty="0">
                <a:solidFill>
                  <a:schemeClr val="bg1"/>
                </a:solidFill>
                <a:effectLst/>
                <a:latin typeface="Helvetica Neue"/>
              </a:rPr>
              <a:t>- Scout Handbook^</a:t>
            </a:r>
          </a:p>
          <a:p>
            <a:pPr algn="l"/>
            <a:r>
              <a:rPr lang="en-US" b="0" i="0" dirty="0">
                <a:solidFill>
                  <a:schemeClr val="bg1"/>
                </a:solidFill>
                <a:effectLst/>
                <a:latin typeface="Helvetica Neue"/>
              </a:rPr>
              <a:t>- Monthly Scout Life Magazine</a:t>
            </a:r>
          </a:p>
          <a:p>
            <a:endParaRPr lang="en-US" dirty="0">
              <a:solidFill>
                <a:schemeClr val="bg1"/>
              </a:solidFill>
            </a:endParaRPr>
          </a:p>
        </p:txBody>
      </p:sp>
      <p:sp>
        <p:nvSpPr>
          <p:cNvPr id="5" name="TextBox 4">
            <a:extLst>
              <a:ext uri="{FF2B5EF4-FFF2-40B4-BE49-F238E27FC236}">
                <a16:creationId xmlns:a16="http://schemas.microsoft.com/office/drawing/2014/main" id="{41342EAC-A5CD-4B9C-8555-D72A18E75851}"/>
              </a:ext>
            </a:extLst>
          </p:cNvPr>
          <p:cNvSpPr txBox="1"/>
          <p:nvPr/>
        </p:nvSpPr>
        <p:spPr>
          <a:xfrm>
            <a:off x="1882140" y="3974771"/>
            <a:ext cx="2439729" cy="1477328"/>
          </a:xfrm>
          <a:prstGeom prst="rect">
            <a:avLst/>
          </a:prstGeom>
          <a:noFill/>
        </p:spPr>
        <p:txBody>
          <a:bodyPr wrap="square" rtlCol="0">
            <a:spAutoFit/>
          </a:bodyPr>
          <a:lstStyle/>
          <a:p>
            <a:r>
              <a:rPr lang="en-US" dirty="0">
                <a:solidFill>
                  <a:schemeClr val="bg1"/>
                </a:solidFill>
              </a:rPr>
              <a:t>Be sure to email </a:t>
            </a:r>
            <a:r>
              <a:rPr lang="en-US" dirty="0">
                <a:solidFill>
                  <a:schemeClr val="bg1"/>
                </a:solidFill>
                <a:hlinkClick r:id="rId4">
                  <a:extLst>
                    <a:ext uri="{A12FA001-AC4F-418D-AE19-62706E023703}">
                      <ahyp:hlinkClr xmlns:ahyp="http://schemas.microsoft.com/office/drawing/2018/hyperlinkcolor" val="tx"/>
                    </a:ext>
                  </a:extLst>
                </a:hlinkClick>
              </a:rPr>
              <a:t>mac@scouting.org</a:t>
            </a:r>
            <a:r>
              <a:rPr lang="en-US" dirty="0">
                <a:solidFill>
                  <a:schemeClr val="bg1"/>
                </a:solidFill>
              </a:rPr>
              <a:t> with the amount you would like added on for unit fees!</a:t>
            </a:r>
          </a:p>
        </p:txBody>
      </p:sp>
      <p:sp>
        <p:nvSpPr>
          <p:cNvPr id="6" name="Rectangle 5">
            <a:extLst>
              <a:ext uri="{FF2B5EF4-FFF2-40B4-BE49-F238E27FC236}">
                <a16:creationId xmlns:a16="http://schemas.microsoft.com/office/drawing/2014/main" id="{0CC9F1BD-59B7-4E38-9495-A4914551AC2C}"/>
              </a:ext>
            </a:extLst>
          </p:cNvPr>
          <p:cNvSpPr/>
          <p:nvPr/>
        </p:nvSpPr>
        <p:spPr>
          <a:xfrm>
            <a:off x="1765904" y="3974771"/>
            <a:ext cx="2439729" cy="1477328"/>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74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1260884"/>
            <a:ext cx="8229600" cy="4497387"/>
          </a:xfrm>
        </p:spPr>
        <p:txBody>
          <a:bodyPr/>
          <a:lstStyle/>
          <a:p>
            <a:pPr marL="0" indent="0">
              <a:buNone/>
              <a:defRPr/>
            </a:pPr>
            <a:endParaRPr lang="en-US" sz="1800" dirty="0"/>
          </a:p>
          <a:p>
            <a:pPr algn="ctr">
              <a:buNone/>
            </a:pPr>
            <a:endParaRPr lang="en-US" altLang="en-US" sz="3600" dirty="0">
              <a:solidFill>
                <a:srgbClr val="000099"/>
              </a:solidFill>
            </a:endParaRPr>
          </a:p>
          <a:p>
            <a:pPr algn="ctr">
              <a:buNone/>
            </a:pPr>
            <a:r>
              <a:rPr lang="en-US" altLang="en-US" sz="5400" dirty="0"/>
              <a:t>Grow Your Program</a:t>
            </a:r>
            <a:endParaRPr lang="en-US" sz="5400" dirty="0">
              <a:latin typeface="Helvetica" pitchFamily="27" charset="0"/>
              <a:ea typeface="ヒラギノ角ゴ Pro W3" charset="-128"/>
            </a:endParaRPr>
          </a:p>
        </p:txBody>
      </p:sp>
      <p:sp>
        <p:nvSpPr>
          <p:cNvPr id="36868" name="Slide Number Placeholder 4"/>
          <p:cNvSpPr>
            <a:spLocks noGrp="1"/>
          </p:cNvSpPr>
          <p:nvPr>
            <p:ph type="sldNum" sz="quarter" idx="10"/>
          </p:nvPr>
        </p:nvSpPr>
        <p:spPr bwMode="auto">
          <a:noFill/>
          <a:ln>
            <a:miter lim="800000"/>
            <a:headEnd/>
            <a:tailEnd/>
          </a:ln>
        </p:spPr>
        <p:txBody>
          <a:bodyPr/>
          <a:lstStyle/>
          <a:p>
            <a:fld id="{BA74C1BC-7194-4595-B0B2-F2A5BBF01A43}" type="slidenum">
              <a:rPr lang="en-US" smtClean="0"/>
              <a:pPr/>
              <a:t>19</a:t>
            </a:fld>
            <a:endParaRPr lang="en-US"/>
          </a:p>
        </p:txBody>
      </p:sp>
    </p:spTree>
    <p:extLst>
      <p:ext uri="{BB962C8B-B14F-4D97-AF65-F5344CB8AC3E}">
        <p14:creationId xmlns:p14="http://schemas.microsoft.com/office/powerpoint/2010/main" val="311340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dirty="0"/>
              <a:t>How would you like:</a:t>
            </a:r>
            <a:endParaRPr lang="en-US" sz="4000" dirty="0">
              <a:latin typeface="Helvetica" pitchFamily="27" charset="0"/>
              <a:ea typeface="ヒラギノ角ゴ Pro W3" charset="-128"/>
            </a:endParaRPr>
          </a:p>
        </p:txBody>
      </p:sp>
      <p:sp>
        <p:nvSpPr>
          <p:cNvPr id="15363" name="Content Placeholder 2"/>
          <p:cNvSpPr>
            <a:spLocks noGrp="1"/>
          </p:cNvSpPr>
          <p:nvPr>
            <p:ph idx="1"/>
          </p:nvPr>
        </p:nvSpPr>
        <p:spPr>
          <a:xfrm>
            <a:off x="533400" y="1388543"/>
            <a:ext cx="8229600" cy="4525963"/>
          </a:xfrm>
        </p:spPr>
        <p:txBody>
          <a:bodyPr/>
          <a:lstStyle/>
          <a:p>
            <a:pPr eaLnBrk="1" hangingPunct="1"/>
            <a:r>
              <a:rPr lang="en-US" altLang="en-US" sz="2800" dirty="0">
                <a:latin typeface="Arial" panose="020B0604020202020204" pitchFamily="34" charset="0"/>
              </a:rPr>
              <a:t>A stronger program for your Scouts?</a:t>
            </a:r>
          </a:p>
          <a:p>
            <a:pPr eaLnBrk="1" hangingPunct="1"/>
            <a:r>
              <a:rPr lang="en-US" altLang="en-US" sz="2800" dirty="0">
                <a:latin typeface="Arial" panose="020B0604020202020204" pitchFamily="34" charset="0"/>
              </a:rPr>
              <a:t>More parental involvement?</a:t>
            </a:r>
          </a:p>
          <a:p>
            <a:pPr eaLnBrk="1" hangingPunct="1"/>
            <a:r>
              <a:rPr lang="en-US" altLang="en-US" sz="2800" dirty="0">
                <a:latin typeface="Arial" panose="020B0604020202020204" pitchFamily="34" charset="0"/>
              </a:rPr>
              <a:t>More Scouts in your pack or troop?</a:t>
            </a:r>
          </a:p>
          <a:p>
            <a:pPr eaLnBrk="1" hangingPunct="1"/>
            <a:r>
              <a:rPr lang="en-US" altLang="en-US" sz="2800" dirty="0">
                <a:latin typeface="Arial" panose="020B0604020202020204" pitchFamily="34" charset="0"/>
              </a:rPr>
              <a:t>More Scouts going to camp?</a:t>
            </a:r>
          </a:p>
          <a:p>
            <a:pPr eaLnBrk="1" hangingPunct="1"/>
            <a:r>
              <a:rPr lang="en-US" altLang="en-US" sz="2800" dirty="0">
                <a:latin typeface="Arial" panose="020B0604020202020204" pitchFamily="34" charset="0"/>
              </a:rPr>
              <a:t>To eliminate-out-of-pocket expenses</a:t>
            </a:r>
          </a:p>
          <a:p>
            <a:pPr eaLnBrk="1" hangingPunct="1"/>
            <a:r>
              <a:rPr lang="en-US" altLang="en-US" sz="2800" dirty="0">
                <a:latin typeface="Arial" panose="020B0604020202020204" pitchFamily="34" charset="0"/>
              </a:rPr>
              <a:t>Enough money to do all of your activities?</a:t>
            </a:r>
          </a:p>
          <a:p>
            <a:pPr eaLnBrk="1" hangingPunct="1"/>
            <a:r>
              <a:rPr lang="en-US" altLang="en-US" sz="2800" dirty="0">
                <a:latin typeface="Arial" panose="020B0604020202020204" pitchFamily="34" charset="0"/>
              </a:rPr>
              <a:t>Scouting to be simpler, easier, and more fun?</a:t>
            </a:r>
          </a:p>
          <a:p>
            <a:pPr eaLnBrk="1" hangingPunct="1">
              <a:buFont typeface="Arial" pitchFamily="34" charset="0"/>
              <a:buNone/>
            </a:pPr>
            <a:endParaRPr lang="en-US" sz="2800" dirty="0">
              <a:latin typeface="Helvetica" pitchFamily="27" charset="0"/>
              <a:ea typeface="ヒラギノ角ゴ Pro W3" charset="-128"/>
            </a:endParaRP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a:p>
            <a:pPr lvl="3" eaLnBrk="1" hangingPunct="1">
              <a:buFont typeface="Arial" pitchFamily="34" charset="0"/>
              <a:buNone/>
            </a:pPr>
            <a:endParaRPr lang="en-US" dirty="0">
              <a:latin typeface="Helvetica" pitchFamily="27" charset="0"/>
              <a:ea typeface="ヒラギノ角ゴ Pro W3" charset="-128"/>
            </a:endParaRPr>
          </a:p>
        </p:txBody>
      </p:sp>
      <p:sp>
        <p:nvSpPr>
          <p:cNvPr id="15364" name="Slide Number Placeholder 4"/>
          <p:cNvSpPr>
            <a:spLocks noGrp="1"/>
          </p:cNvSpPr>
          <p:nvPr>
            <p:ph type="sldNum" sz="quarter" idx="10"/>
          </p:nvPr>
        </p:nvSpPr>
        <p:spPr bwMode="auto">
          <a:noFill/>
          <a:ln>
            <a:miter lim="800000"/>
            <a:headEnd/>
            <a:tailEnd/>
          </a:ln>
        </p:spPr>
        <p:txBody>
          <a:bodyPr/>
          <a:lstStyle/>
          <a:p>
            <a:fld id="{2F73D8D3-0AD8-41EA-912A-724BE0BC858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a:t>Grow your Program</a:t>
            </a:r>
            <a:endParaRPr lang="en-US" dirty="0">
              <a:latin typeface="Helvetica" pitchFamily="27" charset="0"/>
              <a:ea typeface="ヒラギノ角ゴ Pro W3" charset="-128"/>
            </a:endParaRPr>
          </a:p>
        </p:txBody>
      </p:sp>
      <p:sp>
        <p:nvSpPr>
          <p:cNvPr id="44035" name="Content Placeholder 2"/>
          <p:cNvSpPr>
            <a:spLocks noGrp="1"/>
          </p:cNvSpPr>
          <p:nvPr>
            <p:ph idx="1"/>
          </p:nvPr>
        </p:nvSpPr>
        <p:spPr>
          <a:xfrm>
            <a:off x="457200" y="1417638"/>
            <a:ext cx="8229600" cy="4497387"/>
          </a:xfrm>
        </p:spPr>
        <p:txBody>
          <a:bodyPr/>
          <a:lstStyle/>
          <a:p>
            <a:pPr eaLnBrk="1" hangingPunct="1"/>
            <a:r>
              <a:rPr lang="en-US" altLang="en-US" sz="2800" dirty="0">
                <a:latin typeface="Arial" panose="020B0604020202020204" pitchFamily="34" charset="0"/>
              </a:rPr>
              <a:t>Recruit new youth year round</a:t>
            </a:r>
          </a:p>
          <a:p>
            <a:pPr eaLnBrk="1" hangingPunct="1"/>
            <a:r>
              <a:rPr lang="en-US" altLang="en-US" sz="2800" dirty="0">
                <a:latin typeface="Arial" panose="020B0604020202020204" pitchFamily="34" charset="0"/>
              </a:rPr>
              <a:t>Recruit new adults and leaders</a:t>
            </a:r>
          </a:p>
          <a:p>
            <a:pPr eaLnBrk="1" hangingPunct="1"/>
            <a:r>
              <a:rPr lang="en-US" altLang="en-US" sz="2800" dirty="0">
                <a:latin typeface="Arial" panose="020B0604020202020204" pitchFamily="34" charset="0"/>
              </a:rPr>
              <a:t>Unit succession plan for all leaders</a:t>
            </a:r>
          </a:p>
          <a:p>
            <a:pPr eaLnBrk="1" hangingPunct="1"/>
            <a:endParaRPr lang="en-US" altLang="en-US" sz="2800" dirty="0">
              <a:latin typeface="Arial" panose="020B0604020202020204" pitchFamily="34" charset="0"/>
            </a:endParaRPr>
          </a:p>
          <a:p>
            <a:pPr marL="0" indent="0" algn="ctr" eaLnBrk="1" hangingPunct="1">
              <a:buNone/>
            </a:pPr>
            <a:r>
              <a:rPr lang="en-US" altLang="en-US" sz="2800" dirty="0">
                <a:latin typeface="Arial" panose="020B0604020202020204" pitchFamily="34" charset="0"/>
              </a:rPr>
              <a:t>Order membership supplies:</a:t>
            </a:r>
          </a:p>
          <a:p>
            <a:pPr marL="0" indent="0" algn="ctr" eaLnBrk="1" hangingPunct="1">
              <a:buNone/>
            </a:pPr>
            <a:r>
              <a:rPr lang="en-US" altLang="en-US" sz="2800" dirty="0">
                <a:latin typeface="Arial" panose="020B0604020202020204" pitchFamily="34" charset="0"/>
              </a:rPr>
              <a:t>www.tinyurl.com/MACMembershipSupplies</a:t>
            </a:r>
          </a:p>
          <a:p>
            <a:pPr eaLnBrk="1" hangingPunct="1"/>
            <a:endParaRPr lang="en-US" altLang="en-US" sz="2800" dirty="0">
              <a:latin typeface="Arial" panose="020B0604020202020204" pitchFamily="34" charset="0"/>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44036" name="Slide Number Placeholder 4"/>
          <p:cNvSpPr>
            <a:spLocks noGrp="1"/>
          </p:cNvSpPr>
          <p:nvPr>
            <p:ph type="sldNum" sz="quarter" idx="10"/>
          </p:nvPr>
        </p:nvSpPr>
        <p:spPr bwMode="auto">
          <a:noFill/>
          <a:ln>
            <a:miter lim="800000"/>
            <a:headEnd/>
            <a:tailEnd/>
          </a:ln>
        </p:spPr>
        <p:txBody>
          <a:bodyPr/>
          <a:lstStyle/>
          <a:p>
            <a:fld id="{5FE1E849-132D-4EAA-8445-D011D3B5B49E}" type="slidenum">
              <a:rPr lang="en-US" smtClean="0"/>
              <a:pPr/>
              <a:t>20</a:t>
            </a:fld>
            <a:endParaRPr lang="en-US"/>
          </a:p>
        </p:txBody>
      </p:sp>
    </p:spTree>
    <p:extLst>
      <p:ext uri="{BB962C8B-B14F-4D97-AF65-F5344CB8AC3E}">
        <p14:creationId xmlns:p14="http://schemas.microsoft.com/office/powerpoint/2010/main" val="186396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None/>
            </a:pPr>
            <a:endParaRPr lang="en-US" sz="32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21</a:t>
            </a:fld>
            <a:endParaRPr lang="en-US"/>
          </a:p>
        </p:txBody>
      </p:sp>
      <p:sp>
        <p:nvSpPr>
          <p:cNvPr id="4" name="Rectangle 3">
            <a:extLst>
              <a:ext uri="{FF2B5EF4-FFF2-40B4-BE49-F238E27FC236}">
                <a16:creationId xmlns:a16="http://schemas.microsoft.com/office/drawing/2014/main" id="{9756A874-A034-4F0B-AF49-610EF85AAFDC}"/>
              </a:ext>
            </a:extLst>
          </p:cNvPr>
          <p:cNvSpPr/>
          <p:nvPr/>
        </p:nvSpPr>
        <p:spPr>
          <a:xfrm>
            <a:off x="1556860" y="2495580"/>
            <a:ext cx="6391943" cy="923330"/>
          </a:xfrm>
          <a:prstGeom prst="rect">
            <a:avLst/>
          </a:prstGeom>
        </p:spPr>
        <p:txBody>
          <a:bodyPr wrap="none">
            <a:spAutoFit/>
          </a:bodyPr>
          <a:lstStyle/>
          <a:p>
            <a:pPr algn="ctr"/>
            <a:r>
              <a:rPr lang="en-US" altLang="en-US" sz="5400" b="1" dirty="0">
                <a:solidFill>
                  <a:schemeClr val="bg1"/>
                </a:solidFill>
              </a:rPr>
              <a:t>Train Your Leaders</a:t>
            </a:r>
            <a:endParaRPr lang="en-US" sz="54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66863" y="274638"/>
            <a:ext cx="7043737" cy="1143000"/>
          </a:xfrm>
        </p:spPr>
        <p:txBody>
          <a:bodyPr/>
          <a:lstStyle/>
          <a:p>
            <a:pPr eaLnBrk="1" hangingPunct="1"/>
            <a:r>
              <a:rPr lang="en-US" altLang="en-US" dirty="0"/>
              <a:t>Training</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eaLnBrk="1" hangingPunct="1">
              <a:lnSpc>
                <a:spcPct val="90000"/>
              </a:lnSpc>
              <a:buFont typeface="Wingdings" panose="05000000000000000000" pitchFamily="2" charset="2"/>
              <a:buNone/>
            </a:pPr>
            <a:r>
              <a:rPr lang="en-US" altLang="en-US" sz="2800" i="1" dirty="0">
                <a:latin typeface="Arial" panose="020B0604020202020204" pitchFamily="34" charset="0"/>
              </a:rPr>
              <a:t>Every Scout deserves a trained leader!</a:t>
            </a:r>
          </a:p>
          <a:p>
            <a:pPr eaLnBrk="1" hangingPunct="1">
              <a:lnSpc>
                <a:spcPct val="90000"/>
              </a:lnSpc>
            </a:pPr>
            <a:r>
              <a:rPr lang="en-US" altLang="en-US" sz="1800" dirty="0">
                <a:latin typeface="Arial" panose="020B0604020202020204" pitchFamily="34" charset="0"/>
                <a:cs typeface="Arial" panose="020B0604020202020204" pitchFamily="34" charset="0"/>
              </a:rPr>
              <a:t>Youth Protection*</a:t>
            </a:r>
          </a:p>
          <a:p>
            <a:pPr eaLnBrk="1" hangingPunct="1">
              <a:lnSpc>
                <a:spcPct val="90000"/>
              </a:lnSpc>
            </a:pPr>
            <a:r>
              <a:rPr lang="en-US" altLang="en-US" sz="1800" dirty="0">
                <a:latin typeface="Arial" panose="020B0604020202020204" pitchFamily="34" charset="0"/>
                <a:cs typeface="Arial" panose="020B0604020202020204" pitchFamily="34" charset="0"/>
              </a:rPr>
              <a:t>Hazardous Weather*</a:t>
            </a:r>
          </a:p>
          <a:p>
            <a:pPr eaLnBrk="1" hangingPunct="1">
              <a:lnSpc>
                <a:spcPct val="90000"/>
              </a:lnSpc>
            </a:pPr>
            <a:r>
              <a:rPr lang="en-US" altLang="en-US" sz="1800" dirty="0">
                <a:latin typeface="Arial" panose="020B0604020202020204" pitchFamily="34" charset="0"/>
                <a:cs typeface="Arial" panose="020B0604020202020204" pitchFamily="34" charset="0"/>
              </a:rPr>
              <a:t>Leader Specific*</a:t>
            </a:r>
          </a:p>
          <a:p>
            <a:pPr eaLnBrk="1" hangingPunct="1">
              <a:lnSpc>
                <a:spcPct val="90000"/>
              </a:lnSpc>
            </a:pPr>
            <a:r>
              <a:rPr lang="en-US" altLang="en-US" sz="1800" dirty="0">
                <a:latin typeface="Arial" panose="020B0604020202020204" pitchFamily="34" charset="0"/>
                <a:cs typeface="Arial" panose="020B0604020202020204" pitchFamily="34" charset="0"/>
              </a:rPr>
              <a:t>BALOO-Basic Adult Leader Outdoor Orientation</a:t>
            </a:r>
          </a:p>
          <a:p>
            <a:pPr eaLnBrk="1" hangingPunct="1">
              <a:lnSpc>
                <a:spcPct val="90000"/>
              </a:lnSpc>
            </a:pPr>
            <a:r>
              <a:rPr lang="en-US" altLang="en-US" sz="1800" dirty="0">
                <a:latin typeface="Arial" panose="020B0604020202020204" pitchFamily="34" charset="0"/>
                <a:cs typeface="Arial" panose="020B0604020202020204" pitchFamily="34" charset="0"/>
              </a:rPr>
              <a:t>IOLS-Intro to Outdoor Orientation*</a:t>
            </a:r>
          </a:p>
          <a:p>
            <a:pPr eaLnBrk="1" hangingPunct="1">
              <a:lnSpc>
                <a:spcPct val="90000"/>
              </a:lnSpc>
            </a:pPr>
            <a:r>
              <a:rPr lang="en-US" altLang="en-US" sz="1800" dirty="0">
                <a:latin typeface="Arial" panose="020B0604020202020204" pitchFamily="34" charset="0"/>
                <a:cs typeface="Arial" panose="020B0604020202020204" pitchFamily="34" charset="0"/>
              </a:rPr>
              <a:t>Wood Badge </a:t>
            </a:r>
          </a:p>
          <a:p>
            <a:pPr eaLnBrk="1" hangingPunct="1">
              <a:lnSpc>
                <a:spcPct val="90000"/>
              </a:lnSpc>
            </a:pPr>
            <a:r>
              <a:rPr lang="en-US" altLang="en-US" sz="1800" dirty="0">
                <a:latin typeface="Arial" panose="020B0604020202020204" pitchFamily="34" charset="0"/>
                <a:cs typeface="Arial" panose="020B0604020202020204" pitchFamily="34" charset="0"/>
              </a:rPr>
              <a:t>Powder Horn </a:t>
            </a:r>
          </a:p>
          <a:p>
            <a:pPr marL="0" indent="0" eaLnBrk="1" hangingPunct="1">
              <a:lnSpc>
                <a:spcPct val="90000"/>
              </a:lnSpc>
              <a:buNone/>
            </a:pPr>
            <a:r>
              <a:rPr lang="en-US" sz="1800" dirty="0">
                <a:latin typeface="Arial" panose="020B0604020202020204" pitchFamily="34" charset="0"/>
                <a:ea typeface="ヒラギノ角ゴ Pro W3" charset="-128"/>
                <a:cs typeface="Arial" panose="020B0604020202020204" pitchFamily="34" charset="0"/>
              </a:rPr>
              <a:t>*required</a:t>
            </a:r>
            <a:endParaRPr lang="en-US" sz="1800" dirty="0">
              <a:latin typeface="Helvetica" pitchFamily="27" charset="0"/>
              <a:ea typeface="ヒラギノ角ゴ Pro W3" charset="-128"/>
            </a:endParaRPr>
          </a:p>
          <a:p>
            <a:pPr algn="ctr">
              <a:buNone/>
            </a:pPr>
            <a:r>
              <a:rPr lang="en-US" sz="1800" dirty="0"/>
              <a:t>Online training is available at my.scouting.org and for more </a:t>
            </a:r>
          </a:p>
          <a:p>
            <a:pPr algn="ctr">
              <a:buNone/>
            </a:pPr>
            <a:r>
              <a:rPr lang="en-US" sz="1800" dirty="0"/>
              <a:t>information on the supplemental trainings offered go to</a:t>
            </a:r>
          </a:p>
          <a:p>
            <a:pPr algn="ctr">
              <a:buNone/>
            </a:pPr>
            <a:r>
              <a:rPr lang="en-US" sz="1800" dirty="0"/>
              <a:t> </a:t>
            </a:r>
            <a:r>
              <a:rPr lang="en-US" sz="1800" u="sng" dirty="0">
                <a:hlinkClick r:id="rId3">
                  <a:extLst>
                    <a:ext uri="{A12FA001-AC4F-418D-AE19-62706E023703}">
                      <ahyp:hlinkClr xmlns:ahyp="http://schemas.microsoft.com/office/drawing/2018/hyperlinkcolor" val="tx"/>
                    </a:ext>
                  </a:extLst>
                </a:hlinkClick>
              </a:rPr>
              <a:t>http://www.mac-bsa.org/calendar.aspx</a:t>
            </a:r>
            <a:r>
              <a:rPr lang="en-US" sz="1800" dirty="0"/>
              <a:t> </a:t>
            </a: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22</a:t>
            </a:fld>
            <a:endParaRPr lang="en-US"/>
          </a:p>
        </p:txBody>
      </p:sp>
    </p:spTree>
    <p:extLst>
      <p:ext uri="{BB962C8B-B14F-4D97-AF65-F5344CB8AC3E}">
        <p14:creationId xmlns:p14="http://schemas.microsoft.com/office/powerpoint/2010/main" val="178596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None/>
            </a:pPr>
            <a:r>
              <a:rPr lang="en-US" altLang="en-US" sz="5400" dirty="0"/>
              <a:t>Re-Charter Your Unit</a:t>
            </a:r>
            <a:endParaRPr lang="en-US" sz="54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23</a:t>
            </a:fld>
            <a:endParaRPr lang="en-US"/>
          </a:p>
        </p:txBody>
      </p:sp>
    </p:spTree>
    <p:extLst>
      <p:ext uri="{BB962C8B-B14F-4D97-AF65-F5344CB8AC3E}">
        <p14:creationId xmlns:p14="http://schemas.microsoft.com/office/powerpoint/2010/main" val="59352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dirty="0"/>
              <a:t>Re-Chartering</a:t>
            </a:r>
            <a:endParaRPr lang="en-US" dirty="0">
              <a:latin typeface="Helvetica" pitchFamily="27" charset="0"/>
              <a:ea typeface="ヒラギノ角ゴ Pro W3" charset="-128"/>
            </a:endParaRPr>
          </a:p>
        </p:txBody>
      </p:sp>
      <p:sp>
        <p:nvSpPr>
          <p:cNvPr id="55299" name="Content Placeholder 2"/>
          <p:cNvSpPr>
            <a:spLocks noGrp="1"/>
          </p:cNvSpPr>
          <p:nvPr>
            <p:ph idx="1"/>
          </p:nvPr>
        </p:nvSpPr>
        <p:spPr>
          <a:xfrm>
            <a:off x="457200" y="1417638"/>
            <a:ext cx="8229600" cy="4497387"/>
          </a:xfrm>
        </p:spPr>
        <p:txBody>
          <a:bodyPr/>
          <a:lstStyle/>
          <a:p>
            <a:pPr eaLnBrk="1" hangingPunct="1"/>
            <a:r>
              <a:rPr lang="en-US" altLang="en-US" dirty="0">
                <a:latin typeface="Arial" panose="020B0604020202020204" pitchFamily="34" charset="0"/>
              </a:rPr>
              <a:t>Each year, every unit in the Council must </a:t>
            </a:r>
            <a:br>
              <a:rPr lang="en-US" altLang="en-US" dirty="0">
                <a:latin typeface="Arial" panose="020B0604020202020204" pitchFamily="34" charset="0"/>
              </a:rPr>
            </a:br>
            <a:r>
              <a:rPr lang="en-US" altLang="en-US" dirty="0">
                <a:latin typeface="Arial" panose="020B0604020202020204" pitchFamily="34" charset="0"/>
              </a:rPr>
              <a:t>re-charter by November Roundtable</a:t>
            </a:r>
          </a:p>
          <a:p>
            <a:pPr eaLnBrk="1" hangingPunct="1"/>
            <a:r>
              <a:rPr lang="en-US" altLang="en-US" dirty="0">
                <a:latin typeface="Arial" panose="020B0604020202020204" pitchFamily="34" charset="0"/>
              </a:rPr>
              <a:t>Make sure your charter is submitted with all signatures</a:t>
            </a:r>
          </a:p>
          <a:p>
            <a:pPr eaLnBrk="1" hangingPunct="1"/>
            <a:r>
              <a:rPr lang="en-US" altLang="en-US" dirty="0">
                <a:latin typeface="Arial" panose="020B0604020202020204" pitchFamily="34" charset="0"/>
              </a:rPr>
              <a:t>100% Youth Protection Required</a:t>
            </a:r>
          </a:p>
          <a:p>
            <a:pPr eaLnBrk="1" hangingPunct="1"/>
            <a:r>
              <a:rPr lang="en-US" altLang="en-US" dirty="0">
                <a:latin typeface="Arial" panose="020B0604020202020204" pitchFamily="34" charset="0"/>
              </a:rPr>
              <a:t>Unit Inventories will take place in the Fall (around September/October)</a:t>
            </a:r>
          </a:p>
          <a:p>
            <a:pPr eaLnBrk="1" hangingPunct="1"/>
            <a:r>
              <a:rPr lang="en-US" altLang="en-US" dirty="0" err="1">
                <a:latin typeface="Arial" panose="020B0604020202020204" pitchFamily="34" charset="0"/>
              </a:rPr>
              <a:t>Recharter</a:t>
            </a:r>
            <a:r>
              <a:rPr lang="en-US" altLang="en-US" dirty="0">
                <a:latin typeface="Arial" panose="020B0604020202020204" pitchFamily="34" charset="0"/>
              </a:rPr>
              <a:t> payments are </a:t>
            </a:r>
            <a:r>
              <a:rPr lang="en-US" altLang="en-US" u="sng" dirty="0">
                <a:latin typeface="Arial" panose="020B0604020202020204" pitchFamily="34" charset="0"/>
              </a:rPr>
              <a:t>due</a:t>
            </a:r>
            <a:r>
              <a:rPr lang="en-US" altLang="en-US" dirty="0">
                <a:latin typeface="Arial" panose="020B0604020202020204" pitchFamily="34" charset="0"/>
              </a:rPr>
              <a:t> at December Roundtable!</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55300" name="Slide Number Placeholder 4"/>
          <p:cNvSpPr>
            <a:spLocks noGrp="1"/>
          </p:cNvSpPr>
          <p:nvPr>
            <p:ph type="sldNum" sz="quarter" idx="10"/>
          </p:nvPr>
        </p:nvSpPr>
        <p:spPr bwMode="auto">
          <a:noFill/>
          <a:ln>
            <a:miter lim="800000"/>
            <a:headEnd/>
            <a:tailEnd/>
          </a:ln>
        </p:spPr>
        <p:txBody>
          <a:bodyPr/>
          <a:lstStyle/>
          <a:p>
            <a:fld id="{107BD45B-F085-414A-912C-A1F736734638}" type="slidenum">
              <a:rPr lang="en-US" smtClean="0"/>
              <a:pPr/>
              <a:t>24</a:t>
            </a:fld>
            <a:endParaRPr lang="en-US"/>
          </a:p>
        </p:txBody>
      </p:sp>
    </p:spTree>
    <p:extLst>
      <p:ext uri="{BB962C8B-B14F-4D97-AF65-F5344CB8AC3E}">
        <p14:creationId xmlns:p14="http://schemas.microsoft.com/office/powerpoint/2010/main" val="408300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None/>
            </a:pPr>
            <a:r>
              <a:rPr lang="en-US" altLang="en-US" sz="5400" dirty="0"/>
              <a:t>Assess Your Success</a:t>
            </a:r>
            <a:endParaRPr lang="en-US" sz="54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25</a:t>
            </a:fld>
            <a:endParaRPr lang="en-US"/>
          </a:p>
        </p:txBody>
      </p:sp>
    </p:spTree>
    <p:extLst>
      <p:ext uri="{BB962C8B-B14F-4D97-AF65-F5344CB8AC3E}">
        <p14:creationId xmlns:p14="http://schemas.microsoft.com/office/powerpoint/2010/main" val="3921006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26</a:t>
            </a:fld>
            <a:endParaRPr lang="en-US"/>
          </a:p>
        </p:txBody>
      </p:sp>
      <p:pic>
        <p:nvPicPr>
          <p:cNvPr id="2" name="Picture 1"/>
          <p:cNvPicPr>
            <a:picLocks noChangeAspect="1"/>
          </p:cNvPicPr>
          <p:nvPr/>
        </p:nvPicPr>
        <p:blipFill rotWithShape="1">
          <a:blip r:embed="rId3"/>
          <a:srcRect b="32559"/>
          <a:stretch/>
        </p:blipFill>
        <p:spPr>
          <a:xfrm>
            <a:off x="1897063" y="382088"/>
            <a:ext cx="6346571" cy="5532937"/>
          </a:xfrm>
          <a:prstGeom prst="rect">
            <a:avLst/>
          </a:prstGeom>
        </p:spPr>
      </p:pic>
      <p:sp>
        <p:nvSpPr>
          <p:cNvPr id="3" name="Rectangle 2">
            <a:extLst>
              <a:ext uri="{FF2B5EF4-FFF2-40B4-BE49-F238E27FC236}">
                <a16:creationId xmlns:a16="http://schemas.microsoft.com/office/drawing/2014/main" id="{B8003B2A-6ADA-4445-94C9-A1327D47BD62}"/>
              </a:ext>
            </a:extLst>
          </p:cNvPr>
          <p:cNvSpPr/>
          <p:nvPr/>
        </p:nvSpPr>
        <p:spPr>
          <a:xfrm>
            <a:off x="2201227" y="5618480"/>
            <a:ext cx="4004310" cy="1846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3B2BAB-9892-46B2-A457-B2A8BB6F720D}"/>
              </a:ext>
            </a:extLst>
          </p:cNvPr>
          <p:cNvSpPr txBox="1"/>
          <p:nvPr/>
        </p:nvSpPr>
        <p:spPr>
          <a:xfrm>
            <a:off x="2788603" y="5582087"/>
            <a:ext cx="3860800" cy="215444"/>
          </a:xfrm>
          <a:prstGeom prst="rect">
            <a:avLst/>
          </a:prstGeom>
          <a:noFill/>
        </p:spPr>
        <p:txBody>
          <a:bodyPr wrap="square" rtlCol="0">
            <a:spAutoFit/>
          </a:bodyPr>
          <a:lstStyle/>
          <a:p>
            <a:pPr algn="ctr"/>
            <a:r>
              <a:rPr lang="en-US" sz="800" b="1" dirty="0"/>
              <a:t>7/8 Gold                                 6/8 Silver                                5/8 Bronze</a:t>
            </a:r>
          </a:p>
        </p:txBody>
      </p:sp>
    </p:spTree>
    <p:extLst>
      <p:ext uri="{BB962C8B-B14F-4D97-AF65-F5344CB8AC3E}">
        <p14:creationId xmlns:p14="http://schemas.microsoft.com/office/powerpoint/2010/main" val="144439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27</a:t>
            </a:fld>
            <a:endParaRPr lang="en-US"/>
          </a:p>
        </p:txBody>
      </p:sp>
      <p:pic>
        <p:nvPicPr>
          <p:cNvPr id="2" name="Picture 1"/>
          <p:cNvPicPr>
            <a:picLocks noChangeAspect="1"/>
          </p:cNvPicPr>
          <p:nvPr/>
        </p:nvPicPr>
        <p:blipFill rotWithShape="1">
          <a:blip r:embed="rId3"/>
          <a:srcRect b="32333"/>
          <a:stretch/>
        </p:blipFill>
        <p:spPr>
          <a:xfrm>
            <a:off x="1925638" y="167013"/>
            <a:ext cx="6456299" cy="5652762"/>
          </a:xfrm>
          <a:prstGeom prst="rect">
            <a:avLst/>
          </a:prstGeom>
        </p:spPr>
      </p:pic>
    </p:spTree>
    <p:extLst>
      <p:ext uri="{BB962C8B-B14F-4D97-AF65-F5344CB8AC3E}">
        <p14:creationId xmlns:p14="http://schemas.microsoft.com/office/powerpoint/2010/main" val="134098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0" y="3714750"/>
            <a:ext cx="9144000" cy="1914525"/>
          </a:xfrm>
        </p:spPr>
        <p:txBody>
          <a:bodyPr/>
          <a:lstStyle/>
          <a:p>
            <a:pPr algn="ctr">
              <a:buNone/>
            </a:pPr>
            <a:r>
              <a:rPr lang="en-US" altLang="en-US" sz="3600" dirty="0"/>
              <a:t>Fulfilling our Promise to Parents starts with the Ideal Year of Scouting!</a:t>
            </a: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28</a:t>
            </a:fld>
            <a:endParaRPr lang="en-US"/>
          </a:p>
        </p:txBody>
      </p:sp>
      <p:sp>
        <p:nvSpPr>
          <p:cNvPr id="2" name="TextBox 1">
            <a:extLst>
              <a:ext uri="{FF2B5EF4-FFF2-40B4-BE49-F238E27FC236}">
                <a16:creationId xmlns:a16="http://schemas.microsoft.com/office/drawing/2014/main" id="{E0C852F9-951D-4BF7-BC31-BD69B7A37A13}"/>
              </a:ext>
            </a:extLst>
          </p:cNvPr>
          <p:cNvSpPr txBox="1"/>
          <p:nvPr/>
        </p:nvSpPr>
        <p:spPr>
          <a:xfrm>
            <a:off x="0" y="1781175"/>
            <a:ext cx="9099549" cy="1384995"/>
          </a:xfrm>
          <a:prstGeom prst="rect">
            <a:avLst/>
          </a:prstGeom>
          <a:noFill/>
        </p:spPr>
        <p:txBody>
          <a:bodyPr wrap="square" rtlCol="0">
            <a:spAutoFit/>
          </a:bodyPr>
          <a:lstStyle/>
          <a:p>
            <a:pPr algn="ctr"/>
            <a:r>
              <a:rPr lang="en-US" sz="2800" dirty="0">
                <a:solidFill>
                  <a:schemeClr val="bg1"/>
                </a:solidFill>
              </a:rPr>
              <a:t>Adjust information on your quarterly </a:t>
            </a:r>
          </a:p>
          <a:p>
            <a:pPr algn="ctr"/>
            <a:r>
              <a:rPr lang="en-US" sz="2800" dirty="0">
                <a:solidFill>
                  <a:schemeClr val="bg1"/>
                </a:solidFill>
              </a:rPr>
              <a:t>Promise to Parents through the self assessment tool</a:t>
            </a:r>
          </a:p>
          <a:p>
            <a:pPr algn="ctr"/>
            <a:r>
              <a:rPr lang="en-US" sz="2800" b="1" dirty="0">
                <a:solidFill>
                  <a:schemeClr val="bg1"/>
                </a:solidFill>
              </a:rPr>
              <a:t>www.tinyurl.com/P2PSelfReport</a:t>
            </a:r>
          </a:p>
        </p:txBody>
      </p:sp>
    </p:spTree>
    <p:extLst>
      <p:ext uri="{BB962C8B-B14F-4D97-AF65-F5344CB8AC3E}">
        <p14:creationId xmlns:p14="http://schemas.microsoft.com/office/powerpoint/2010/main" val="1599794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ltLang="en-US" dirty="0"/>
              <a:t>IYOS Philosophy</a:t>
            </a:r>
            <a:endParaRPr lang="en-US" dirty="0">
              <a:latin typeface="Helvetica" pitchFamily="27" charset="0"/>
              <a:ea typeface="ヒラギノ角ゴ Pro W3" charset="-128"/>
            </a:endParaRPr>
          </a:p>
        </p:txBody>
      </p:sp>
      <p:sp>
        <p:nvSpPr>
          <p:cNvPr id="55299" name="Content Placeholder 2"/>
          <p:cNvSpPr>
            <a:spLocks noGrp="1"/>
          </p:cNvSpPr>
          <p:nvPr>
            <p:ph idx="1"/>
          </p:nvPr>
        </p:nvSpPr>
        <p:spPr>
          <a:xfrm>
            <a:off x="457200" y="1417638"/>
            <a:ext cx="8229600" cy="4497387"/>
          </a:xfrm>
        </p:spPr>
        <p:txBody>
          <a:bodyPr/>
          <a:lstStyle/>
          <a:p>
            <a:pPr eaLnBrk="1" hangingPunct="1">
              <a:defRPr/>
            </a:pPr>
            <a:r>
              <a:rPr lang="en-US" dirty="0">
                <a:latin typeface="Arial" charset="0"/>
              </a:rPr>
              <a:t>When Scouts have fun, they stay in longer.</a:t>
            </a:r>
          </a:p>
          <a:p>
            <a:pPr marL="0" indent="0" eaLnBrk="1" hangingPunct="1">
              <a:buFont typeface="Wingdings" pitchFamily="2" charset="2"/>
              <a:buNone/>
              <a:defRPr/>
            </a:pPr>
            <a:endParaRPr lang="en-US" dirty="0">
              <a:latin typeface="Arial" charset="0"/>
            </a:endParaRPr>
          </a:p>
          <a:p>
            <a:pPr eaLnBrk="1" hangingPunct="1">
              <a:defRPr/>
            </a:pPr>
            <a:r>
              <a:rPr lang="en-US" dirty="0">
                <a:latin typeface="Arial" charset="0"/>
              </a:rPr>
              <a:t>When Scouts are active, more parents become active.</a:t>
            </a:r>
          </a:p>
          <a:p>
            <a:pPr marL="0" indent="0" eaLnBrk="1" hangingPunct="1">
              <a:buFont typeface="Wingdings" pitchFamily="2" charset="2"/>
              <a:buNone/>
              <a:defRPr/>
            </a:pPr>
            <a:endParaRPr lang="en-US" dirty="0">
              <a:latin typeface="Arial" charset="0"/>
            </a:endParaRPr>
          </a:p>
          <a:p>
            <a:pPr eaLnBrk="1" hangingPunct="1">
              <a:defRPr/>
            </a:pPr>
            <a:r>
              <a:rPr lang="en-US" dirty="0">
                <a:latin typeface="Arial" charset="0"/>
              </a:rPr>
              <a:t>When more Scouts and families are active, Scouts invite friends.</a:t>
            </a:r>
          </a:p>
          <a:p>
            <a:pPr marL="0" indent="0" eaLnBrk="1" hangingPunct="1">
              <a:buFont typeface="Wingdings" pitchFamily="2" charset="2"/>
              <a:buNone/>
              <a:defRPr/>
            </a:pPr>
            <a:endParaRPr lang="en-US" dirty="0">
              <a:latin typeface="Arial" charset="0"/>
            </a:endParaRPr>
          </a:p>
          <a:p>
            <a:pPr eaLnBrk="1" hangingPunct="1">
              <a:defRPr/>
            </a:pPr>
            <a:r>
              <a:rPr lang="en-US" dirty="0">
                <a:latin typeface="Arial" charset="0"/>
              </a:rPr>
              <a:t>A well planned program helps out everyone</a:t>
            </a:r>
            <a:endParaRPr lang="en-US"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55300" name="Slide Number Placeholder 4"/>
          <p:cNvSpPr>
            <a:spLocks noGrp="1"/>
          </p:cNvSpPr>
          <p:nvPr>
            <p:ph type="sldNum" sz="quarter" idx="10"/>
          </p:nvPr>
        </p:nvSpPr>
        <p:spPr bwMode="auto">
          <a:noFill/>
          <a:ln>
            <a:miter lim="800000"/>
            <a:headEnd/>
            <a:tailEnd/>
          </a:ln>
        </p:spPr>
        <p:txBody>
          <a:bodyPr/>
          <a:lstStyle/>
          <a:p>
            <a:fld id="{107BD45B-F085-414A-912C-A1F736734638}" type="slidenum">
              <a:rPr lang="en-US" smtClean="0"/>
              <a:pPr/>
              <a:t>29</a:t>
            </a:fld>
            <a:endParaRPr lang="en-US"/>
          </a:p>
        </p:txBody>
      </p:sp>
    </p:spTree>
    <p:extLst>
      <p:ext uri="{BB962C8B-B14F-4D97-AF65-F5344CB8AC3E}">
        <p14:creationId xmlns:p14="http://schemas.microsoft.com/office/powerpoint/2010/main" val="36672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95796" y="265907"/>
            <a:ext cx="7345565" cy="1143000"/>
          </a:xfrm>
        </p:spPr>
        <p:txBody>
          <a:bodyPr/>
          <a:lstStyle/>
          <a:p>
            <a:pPr eaLnBrk="1" hangingPunct="1"/>
            <a:r>
              <a:rPr lang="en-US" altLang="en-US" dirty="0"/>
              <a:t>What is the </a:t>
            </a:r>
            <a:br>
              <a:rPr lang="en-US" altLang="en-US" dirty="0"/>
            </a:br>
            <a:r>
              <a:rPr lang="en-US" altLang="en-US" dirty="0"/>
              <a:t>Ideal Year of Scouting?</a:t>
            </a:r>
            <a:endParaRPr lang="en-US" dirty="0">
              <a:latin typeface="Helvetica" pitchFamily="27" charset="0"/>
              <a:ea typeface="ヒラギノ角ゴ Pro W3" charset="-128"/>
            </a:endParaRPr>
          </a:p>
        </p:txBody>
      </p:sp>
      <p:sp>
        <p:nvSpPr>
          <p:cNvPr id="14339" name="Content Placeholder 2"/>
          <p:cNvSpPr>
            <a:spLocks noGrp="1"/>
          </p:cNvSpPr>
          <p:nvPr>
            <p:ph idx="1"/>
          </p:nvPr>
        </p:nvSpPr>
        <p:spPr/>
        <p:txBody>
          <a:bodyPr/>
          <a:lstStyle/>
          <a:p>
            <a:pPr eaLnBrk="1" hangingPunct="1">
              <a:lnSpc>
                <a:spcPct val="90000"/>
              </a:lnSpc>
              <a:defRPr/>
            </a:pPr>
            <a:r>
              <a:rPr lang="en-US" sz="2800" dirty="0">
                <a:latin typeface="Arial" charset="0"/>
              </a:rPr>
              <a:t>Providing a year-round quality scouting program by following the steps in the Ideal Year of Scouting process.</a:t>
            </a:r>
          </a:p>
          <a:p>
            <a:pPr marL="0" indent="0" eaLnBrk="1" hangingPunct="1">
              <a:lnSpc>
                <a:spcPct val="90000"/>
              </a:lnSpc>
              <a:buFont typeface="Wingdings" pitchFamily="2" charset="2"/>
              <a:buNone/>
              <a:defRPr/>
            </a:pPr>
            <a:endParaRPr lang="en-US" sz="2800" dirty="0">
              <a:latin typeface="Arial" charset="0"/>
            </a:endParaRPr>
          </a:p>
          <a:p>
            <a:pPr eaLnBrk="1" hangingPunct="1">
              <a:lnSpc>
                <a:spcPct val="90000"/>
              </a:lnSpc>
              <a:defRPr/>
            </a:pPr>
            <a:r>
              <a:rPr lang="en-US" sz="2800" dirty="0">
                <a:latin typeface="Arial" charset="0"/>
              </a:rPr>
              <a:t>Successfully provide a program </a:t>
            </a:r>
            <a:br>
              <a:rPr lang="en-US" sz="2800" dirty="0">
                <a:latin typeface="Arial" charset="0"/>
              </a:rPr>
            </a:br>
            <a:r>
              <a:rPr lang="en-US" sz="2800" dirty="0">
                <a:latin typeface="Arial" charset="0"/>
              </a:rPr>
              <a:t>“FREE OF CHARGE” to all families.</a:t>
            </a:r>
          </a:p>
          <a:p>
            <a:pPr marL="0" indent="0" eaLnBrk="1" hangingPunct="1">
              <a:lnSpc>
                <a:spcPct val="90000"/>
              </a:lnSpc>
              <a:buFont typeface="Wingdings" pitchFamily="2" charset="2"/>
              <a:buNone/>
              <a:defRPr/>
            </a:pPr>
            <a:endParaRPr lang="en-US" sz="2800" dirty="0">
              <a:latin typeface="Arial" charset="0"/>
            </a:endParaRPr>
          </a:p>
          <a:p>
            <a:pPr eaLnBrk="1" hangingPunct="1">
              <a:lnSpc>
                <a:spcPct val="90000"/>
              </a:lnSpc>
              <a:defRPr/>
            </a:pPr>
            <a:r>
              <a:rPr lang="en-US" sz="2800" dirty="0">
                <a:latin typeface="Arial" charset="0"/>
              </a:rPr>
              <a:t>Provide an “Unparalleled Experience” for scouts. </a:t>
            </a:r>
          </a:p>
          <a:p>
            <a:pPr eaLnBrk="1" hangingPunct="1">
              <a:buFont typeface="Arial" pitchFamily="34" charset="0"/>
              <a:buNone/>
            </a:pPr>
            <a:endParaRPr lang="en-US" sz="2800" dirty="0">
              <a:latin typeface="Helvetica" pitchFamily="27" charset="0"/>
              <a:ea typeface="ヒラギノ角ゴ Pro W3" charset="-128"/>
            </a:endParaRPr>
          </a:p>
          <a:p>
            <a:pPr algn="ctr" eaLnBrk="1" hangingPunct="1">
              <a:buFont typeface="Arial" pitchFamily="34" charset="0"/>
              <a:buNone/>
            </a:pPr>
            <a:endParaRPr lang="en-US" sz="2800" dirty="0">
              <a:latin typeface="Helvetica" pitchFamily="27" charset="0"/>
              <a:ea typeface="ヒラギノ角ゴ Pro W3" charset="-128"/>
            </a:endParaRPr>
          </a:p>
          <a:p>
            <a:pPr lvl="3" eaLnBrk="1" hangingPunct="1">
              <a:buFont typeface="Arial" pitchFamily="34" charset="0"/>
              <a:buNone/>
            </a:pPr>
            <a:endParaRPr lang="en-US" dirty="0">
              <a:latin typeface="Helvetica" pitchFamily="27" charset="0"/>
              <a:ea typeface="ヒラギノ角ゴ Pro W3" charset="-128"/>
            </a:endParaRPr>
          </a:p>
        </p:txBody>
      </p:sp>
      <p:sp>
        <p:nvSpPr>
          <p:cNvPr id="14340" name="Slide Number Placeholder 4"/>
          <p:cNvSpPr>
            <a:spLocks noGrp="1"/>
          </p:cNvSpPr>
          <p:nvPr>
            <p:ph type="sldNum" sz="quarter" idx="10"/>
          </p:nvPr>
        </p:nvSpPr>
        <p:spPr bwMode="auto">
          <a:noFill/>
          <a:ln>
            <a:miter lim="800000"/>
            <a:headEnd/>
            <a:tailEnd/>
          </a:ln>
        </p:spPr>
        <p:txBody>
          <a:bodyPr/>
          <a:lstStyle/>
          <a:p>
            <a:fld id="{AE7F84B3-4CB1-4092-8D9D-EDAEA6B6EF92}"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ltLang="en-US" dirty="0"/>
              <a:t>If you get stuck along the way…</a:t>
            </a:r>
            <a:endParaRPr lang="en-US" dirty="0">
              <a:latin typeface="Helvetica" pitchFamily="27" charset="0"/>
              <a:ea typeface="ヒラギノ角ゴ Pro W3" charset="-128"/>
            </a:endParaRPr>
          </a:p>
        </p:txBody>
      </p:sp>
      <p:sp>
        <p:nvSpPr>
          <p:cNvPr id="55299" name="Content Placeholder 2"/>
          <p:cNvSpPr>
            <a:spLocks noGrp="1"/>
          </p:cNvSpPr>
          <p:nvPr>
            <p:ph idx="1"/>
          </p:nvPr>
        </p:nvSpPr>
        <p:spPr>
          <a:xfrm>
            <a:off x="0" y="1766700"/>
            <a:ext cx="9099550" cy="4497387"/>
          </a:xfrm>
        </p:spPr>
        <p:txBody>
          <a:bodyPr/>
          <a:lstStyle/>
          <a:p>
            <a:pPr marL="0" indent="0" algn="ctr" eaLnBrk="1" hangingPunct="1">
              <a:buNone/>
              <a:defRPr/>
            </a:pPr>
            <a:r>
              <a:rPr lang="en-US" sz="3600" dirty="0">
                <a:latin typeface="Arial" charset="0"/>
              </a:rPr>
              <a:t>Visit the council website </a:t>
            </a:r>
          </a:p>
          <a:p>
            <a:pPr marL="0" indent="0" algn="ctr" eaLnBrk="1" hangingPunct="1">
              <a:buNone/>
              <a:defRPr/>
            </a:pPr>
            <a:r>
              <a:rPr lang="en-US" sz="3600" dirty="0">
                <a:hlinkClick r:id="rId3">
                  <a:extLst>
                    <a:ext uri="{A12FA001-AC4F-418D-AE19-62706E023703}">
                      <ahyp:hlinkClr xmlns:ahyp="http://schemas.microsoft.com/office/drawing/2018/hyperlinkcolor" val="tx"/>
                    </a:ext>
                  </a:extLst>
                </a:hlinkClick>
              </a:rPr>
              <a:t>https://mac-bsa.org/scouting-tools/iyos/</a:t>
            </a:r>
            <a:endParaRPr lang="en-US" sz="3600" dirty="0"/>
          </a:p>
          <a:p>
            <a:pPr algn="ctr" eaLnBrk="1" hangingPunct="1">
              <a:defRPr/>
            </a:pPr>
            <a:endParaRPr lang="en-US" sz="3600" dirty="0">
              <a:latin typeface="Arial" charset="0"/>
            </a:endParaRPr>
          </a:p>
          <a:p>
            <a:pPr marL="0" indent="0" algn="ctr" eaLnBrk="1" hangingPunct="1">
              <a:buNone/>
              <a:defRPr/>
            </a:pPr>
            <a:r>
              <a:rPr lang="en-US" sz="3600" dirty="0">
                <a:latin typeface="Arial" charset="0"/>
              </a:rPr>
              <a:t>Contact your Unit Commissioner </a:t>
            </a:r>
          </a:p>
          <a:p>
            <a:pPr marL="0" indent="0" algn="ctr" eaLnBrk="1" hangingPunct="1">
              <a:buNone/>
              <a:defRPr/>
            </a:pPr>
            <a:r>
              <a:rPr lang="en-US" sz="3600" dirty="0">
                <a:latin typeface="Arial" charset="0"/>
              </a:rPr>
              <a:t>OR your District Executive  </a:t>
            </a:r>
          </a:p>
          <a:p>
            <a:pPr eaLnBrk="1" hangingPunct="1">
              <a:defRPr/>
            </a:pPr>
            <a:endParaRPr lang="en-US" sz="3600" dirty="0">
              <a:latin typeface="Arial" charset="0"/>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55300" name="Slide Number Placeholder 4"/>
          <p:cNvSpPr>
            <a:spLocks noGrp="1"/>
          </p:cNvSpPr>
          <p:nvPr>
            <p:ph type="sldNum" sz="quarter" idx="10"/>
          </p:nvPr>
        </p:nvSpPr>
        <p:spPr bwMode="auto">
          <a:noFill/>
          <a:ln>
            <a:miter lim="800000"/>
            <a:headEnd/>
            <a:tailEnd/>
          </a:ln>
        </p:spPr>
        <p:txBody>
          <a:bodyPr/>
          <a:lstStyle/>
          <a:p>
            <a:fld id="{107BD45B-F085-414A-912C-A1F736734638}" type="slidenum">
              <a:rPr lang="en-US" smtClean="0"/>
              <a:pPr/>
              <a:t>30</a:t>
            </a:fld>
            <a:endParaRPr lang="en-US"/>
          </a:p>
        </p:txBody>
      </p:sp>
    </p:spTree>
    <p:extLst>
      <p:ext uri="{BB962C8B-B14F-4D97-AF65-F5344CB8AC3E}">
        <p14:creationId xmlns:p14="http://schemas.microsoft.com/office/powerpoint/2010/main" val="1553208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43063" y="616442"/>
            <a:ext cx="7043737" cy="1143000"/>
          </a:xfrm>
        </p:spPr>
        <p:txBody>
          <a:bodyPr/>
          <a:lstStyle/>
          <a:p>
            <a:pPr algn="ctr" eaLnBrk="1" hangingPunct="1"/>
            <a:r>
              <a:rPr lang="en-US" sz="3600" dirty="0">
                <a:latin typeface="Helvetica" pitchFamily="27" charset="0"/>
                <a:ea typeface="ヒラギノ角ゴ Pro W3" charset="-128"/>
              </a:rPr>
              <a:t>Due date for calendars </a:t>
            </a:r>
            <a:br>
              <a:rPr lang="en-US" sz="3600" dirty="0">
                <a:latin typeface="Helvetica" pitchFamily="27" charset="0"/>
                <a:ea typeface="ヒラギノ角ゴ Pro W3" charset="-128"/>
              </a:rPr>
            </a:br>
            <a:r>
              <a:rPr lang="en-US" sz="3600" dirty="0">
                <a:latin typeface="Helvetica" pitchFamily="27" charset="0"/>
                <a:ea typeface="ヒラギノ角ゴ Pro W3" charset="-128"/>
              </a:rPr>
              <a:t>and budgets</a:t>
            </a:r>
          </a:p>
        </p:txBody>
      </p:sp>
      <p:sp>
        <p:nvSpPr>
          <p:cNvPr id="55299" name="Content Placeholder 2"/>
          <p:cNvSpPr>
            <a:spLocks noGrp="1"/>
          </p:cNvSpPr>
          <p:nvPr>
            <p:ph idx="1"/>
          </p:nvPr>
        </p:nvSpPr>
        <p:spPr>
          <a:xfrm>
            <a:off x="663575" y="2511025"/>
            <a:ext cx="8229600" cy="2390913"/>
          </a:xfrm>
        </p:spPr>
        <p:txBody>
          <a:bodyPr/>
          <a:lstStyle/>
          <a:p>
            <a:pPr eaLnBrk="1" hangingPunct="1">
              <a:defRPr/>
            </a:pPr>
            <a:r>
              <a:rPr lang="en-US" sz="3600" dirty="0">
                <a:latin typeface="Arial" charset="0"/>
              </a:rPr>
              <a:t>Calendar and budgets are due June 30 to your District Executive</a:t>
            </a:r>
          </a:p>
          <a:p>
            <a:pPr eaLnBrk="1" hangingPunct="1">
              <a:defRPr/>
            </a:pPr>
            <a:r>
              <a:rPr lang="en-US" sz="3600" dirty="0">
                <a:latin typeface="Arial" charset="0"/>
                <a:ea typeface="ヒラギノ角ゴ Pro W3" charset="-128"/>
              </a:rPr>
              <a:t>and 1:1’s for Packs</a:t>
            </a: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55300" name="Slide Number Placeholder 4"/>
          <p:cNvSpPr>
            <a:spLocks noGrp="1"/>
          </p:cNvSpPr>
          <p:nvPr>
            <p:ph type="sldNum" sz="quarter" idx="10"/>
          </p:nvPr>
        </p:nvSpPr>
        <p:spPr bwMode="auto">
          <a:noFill/>
          <a:ln>
            <a:miter lim="800000"/>
            <a:headEnd/>
            <a:tailEnd/>
          </a:ln>
        </p:spPr>
        <p:txBody>
          <a:bodyPr/>
          <a:lstStyle/>
          <a:p>
            <a:fld id="{107BD45B-F085-414A-912C-A1F736734638}" type="slidenum">
              <a:rPr lang="en-US" smtClean="0"/>
              <a:pPr/>
              <a:t>31</a:t>
            </a:fld>
            <a:endParaRPr lang="en-US"/>
          </a:p>
        </p:txBody>
      </p:sp>
    </p:spTree>
    <p:extLst>
      <p:ext uri="{BB962C8B-B14F-4D97-AF65-F5344CB8AC3E}">
        <p14:creationId xmlns:p14="http://schemas.microsoft.com/office/powerpoint/2010/main" val="205748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None/>
            </a:pPr>
            <a:endParaRPr lang="en-US" altLang="en-US" sz="3600" dirty="0">
              <a:solidFill>
                <a:srgbClr val="000099"/>
              </a:solidFill>
            </a:endParaRPr>
          </a:p>
          <a:p>
            <a:pPr algn="ctr">
              <a:buNone/>
            </a:pPr>
            <a:r>
              <a:rPr lang="en-US" altLang="en-US" sz="5400" dirty="0"/>
              <a:t>Questions?</a:t>
            </a:r>
            <a:endParaRPr lang="en-US" sz="54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32</a:t>
            </a:fld>
            <a:endParaRPr lang="en-US"/>
          </a:p>
        </p:txBody>
      </p:sp>
    </p:spTree>
    <p:extLst>
      <p:ext uri="{BB962C8B-B14F-4D97-AF65-F5344CB8AC3E}">
        <p14:creationId xmlns:p14="http://schemas.microsoft.com/office/powerpoint/2010/main" val="24137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The Steps to an </a:t>
            </a:r>
            <a:br>
              <a:rPr lang="en-US" altLang="en-US" dirty="0"/>
            </a:br>
            <a:r>
              <a:rPr lang="en-US" altLang="en-US" dirty="0"/>
              <a:t>Ideal Year of Scouting</a:t>
            </a:r>
            <a:endParaRPr lang="en-US" dirty="0">
              <a:latin typeface="Helvetica" pitchFamily="27" charset="0"/>
              <a:ea typeface="ヒラギノ角ゴ Pro W3" charset="-128"/>
            </a:endParaRPr>
          </a:p>
        </p:txBody>
      </p:sp>
      <p:sp>
        <p:nvSpPr>
          <p:cNvPr id="20483" name="Content Placeholder 2"/>
          <p:cNvSpPr>
            <a:spLocks noGrp="1"/>
          </p:cNvSpPr>
          <p:nvPr>
            <p:ph idx="1"/>
          </p:nvPr>
        </p:nvSpPr>
        <p:spPr/>
        <p:txBody>
          <a:bodyPr/>
          <a:lstStyle/>
          <a:p>
            <a:pPr marL="0" indent="0" algn="ctr" eaLnBrk="1" hangingPunct="1">
              <a:buNone/>
            </a:pPr>
            <a:r>
              <a:rPr lang="en-US" altLang="en-US" sz="3200" dirty="0">
                <a:latin typeface="Arial" panose="020B0604020202020204" pitchFamily="34" charset="0"/>
              </a:rPr>
              <a:t>Plan </a:t>
            </a:r>
          </a:p>
          <a:p>
            <a:pPr marL="0" indent="0" algn="ctr" eaLnBrk="1" hangingPunct="1">
              <a:buNone/>
            </a:pPr>
            <a:r>
              <a:rPr lang="en-US" altLang="en-US" sz="3200" dirty="0">
                <a:latin typeface="Arial" panose="020B0604020202020204" pitchFamily="34" charset="0"/>
              </a:rPr>
              <a:t>Fund </a:t>
            </a:r>
          </a:p>
          <a:p>
            <a:pPr marL="0" indent="0" algn="ctr" eaLnBrk="1" hangingPunct="1">
              <a:buNone/>
            </a:pPr>
            <a:r>
              <a:rPr lang="en-US" altLang="en-US" sz="3200" dirty="0">
                <a:latin typeface="Arial" panose="020B0604020202020204" pitchFamily="34" charset="0"/>
              </a:rPr>
              <a:t>Grow</a:t>
            </a:r>
          </a:p>
          <a:p>
            <a:pPr marL="0" indent="0" algn="ctr" eaLnBrk="1" hangingPunct="1">
              <a:buNone/>
            </a:pPr>
            <a:r>
              <a:rPr lang="en-US" altLang="en-US" sz="3200" dirty="0">
                <a:latin typeface="Arial" panose="020B0604020202020204" pitchFamily="34" charset="0"/>
              </a:rPr>
              <a:t>Train</a:t>
            </a:r>
          </a:p>
          <a:p>
            <a:pPr marL="0" indent="0" algn="ctr" eaLnBrk="1" hangingPunct="1">
              <a:buNone/>
            </a:pPr>
            <a:r>
              <a:rPr lang="en-US" altLang="en-US" sz="3200" dirty="0">
                <a:latin typeface="Arial" panose="020B0604020202020204" pitchFamily="34" charset="0"/>
              </a:rPr>
              <a:t>Recharter</a:t>
            </a:r>
          </a:p>
          <a:p>
            <a:pPr marL="0" indent="0" algn="ctr" eaLnBrk="1" hangingPunct="1">
              <a:buNone/>
            </a:pPr>
            <a:r>
              <a:rPr lang="en-US" altLang="en-US" sz="3200" dirty="0">
                <a:latin typeface="Arial" panose="020B0604020202020204" pitchFamily="34" charset="0"/>
              </a:rPr>
              <a:t>Assess</a:t>
            </a: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a:p>
            <a:pPr lvl="3" eaLnBrk="1" hangingPunct="1">
              <a:buFont typeface="Arial" pitchFamily="34" charset="0"/>
              <a:buNone/>
            </a:pPr>
            <a:endParaRPr lang="en-US" dirty="0">
              <a:latin typeface="Helvetica" pitchFamily="27" charset="0"/>
              <a:ea typeface="ヒラギノ角ゴ Pro W3" charset="-128"/>
            </a:endParaRPr>
          </a:p>
        </p:txBody>
      </p:sp>
      <p:sp>
        <p:nvSpPr>
          <p:cNvPr id="20484" name="Slide Number Placeholder 4"/>
          <p:cNvSpPr>
            <a:spLocks noGrp="1"/>
          </p:cNvSpPr>
          <p:nvPr>
            <p:ph type="sldNum" sz="quarter" idx="10"/>
          </p:nvPr>
        </p:nvSpPr>
        <p:spPr bwMode="auto">
          <a:noFill/>
          <a:ln>
            <a:miter lim="800000"/>
            <a:headEnd/>
            <a:tailEnd/>
          </a:ln>
        </p:spPr>
        <p:txBody>
          <a:bodyPr/>
          <a:lstStyle/>
          <a:p>
            <a:fld id="{324024FA-D326-4CC8-AE85-E00742DD499A}"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eaLnBrk="1" hangingPunct="1">
              <a:buFont typeface="Arial" pitchFamily="34" charset="0"/>
              <a:buNone/>
            </a:pPr>
            <a:endParaRPr lang="en-US" dirty="0">
              <a:latin typeface="Helvetica" pitchFamily="27" charset="0"/>
              <a:ea typeface="ヒラギノ角ゴ Pro W3" charset="-128"/>
            </a:endParaRP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a:p>
            <a:pPr algn="ctr">
              <a:buNone/>
            </a:pPr>
            <a:r>
              <a:rPr lang="en-US" altLang="en-US" sz="5400" dirty="0"/>
              <a:t>Plan Your Program</a:t>
            </a:r>
            <a:endParaRPr lang="en-US" sz="5400" dirty="0">
              <a:latin typeface="Helvetica" pitchFamily="27" charset="0"/>
              <a:ea typeface="ヒラギノ角ゴ Pro W3" charset="-128"/>
            </a:endParaRPr>
          </a:p>
        </p:txBody>
      </p:sp>
      <p:sp>
        <p:nvSpPr>
          <p:cNvPr id="21508" name="Slide Number Placeholder 4"/>
          <p:cNvSpPr>
            <a:spLocks noGrp="1"/>
          </p:cNvSpPr>
          <p:nvPr>
            <p:ph type="sldNum" sz="quarter" idx="10"/>
          </p:nvPr>
        </p:nvSpPr>
        <p:spPr bwMode="auto">
          <a:noFill/>
          <a:ln>
            <a:miter lim="800000"/>
            <a:headEnd/>
            <a:tailEnd/>
          </a:ln>
        </p:spPr>
        <p:txBody>
          <a:bodyPr/>
          <a:lstStyle/>
          <a:p>
            <a:fld id="{0497B24A-6922-49D0-A61F-107B5C0E22A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t>Brainstorming at your unit meeting</a:t>
            </a:r>
            <a:endParaRPr lang="en-US" dirty="0">
              <a:latin typeface="Helvetica" pitchFamily="27" charset="0"/>
              <a:ea typeface="ヒラギノ角ゴ Pro W3" charset="-128"/>
            </a:endParaRPr>
          </a:p>
        </p:txBody>
      </p:sp>
      <p:sp>
        <p:nvSpPr>
          <p:cNvPr id="22531" name="Content Placeholder 2"/>
          <p:cNvSpPr>
            <a:spLocks noGrp="1"/>
          </p:cNvSpPr>
          <p:nvPr>
            <p:ph idx="1"/>
          </p:nvPr>
        </p:nvSpPr>
        <p:spPr/>
        <p:txBody>
          <a:bodyPr/>
          <a:lstStyle/>
          <a:p>
            <a:pPr eaLnBrk="1" hangingPunct="1"/>
            <a:r>
              <a:rPr lang="en-US" altLang="en-US" dirty="0">
                <a:latin typeface="Arial" panose="020B0604020202020204" pitchFamily="34" charset="0"/>
              </a:rPr>
              <a:t>What do the Scouts want to do? </a:t>
            </a:r>
          </a:p>
          <a:p>
            <a:pPr eaLnBrk="1" hangingPunct="1"/>
            <a:r>
              <a:rPr lang="en-US" altLang="en-US" dirty="0">
                <a:latin typeface="Arial" panose="020B0604020202020204" pitchFamily="34" charset="0"/>
              </a:rPr>
              <a:t>Brainstorming can be done at:</a:t>
            </a:r>
          </a:p>
          <a:p>
            <a:pPr lvl="1" eaLnBrk="1" hangingPunct="1">
              <a:buFont typeface="Courier New" panose="02070309020205020404" pitchFamily="49" charset="0"/>
              <a:buChar char="o"/>
            </a:pPr>
            <a:r>
              <a:rPr lang="en-US" altLang="en-US" sz="2400" dirty="0">
                <a:latin typeface="Arial" panose="020B0604020202020204" pitchFamily="34" charset="0"/>
              </a:rPr>
              <a:t>Den Meetings</a:t>
            </a:r>
          </a:p>
          <a:p>
            <a:pPr lvl="1" eaLnBrk="1" hangingPunct="1">
              <a:buFont typeface="Courier New" panose="02070309020205020404" pitchFamily="49" charset="0"/>
              <a:buChar char="o"/>
            </a:pPr>
            <a:r>
              <a:rPr lang="en-US" altLang="en-US" sz="2400" dirty="0">
                <a:latin typeface="Arial" panose="020B0604020202020204" pitchFamily="34" charset="0"/>
              </a:rPr>
              <a:t>Pack Meetings</a:t>
            </a:r>
          </a:p>
          <a:p>
            <a:pPr lvl="1" eaLnBrk="1" hangingPunct="1">
              <a:buFont typeface="Courier New" panose="02070309020205020404" pitchFamily="49" charset="0"/>
              <a:buChar char="o"/>
            </a:pPr>
            <a:r>
              <a:rPr lang="en-US" altLang="en-US" sz="2400" dirty="0">
                <a:latin typeface="Arial" panose="020B0604020202020204" pitchFamily="34" charset="0"/>
              </a:rPr>
              <a:t>Troop Meetings</a:t>
            </a:r>
          </a:p>
          <a:p>
            <a:pPr eaLnBrk="1" hangingPunct="1"/>
            <a:r>
              <a:rPr lang="en-US" altLang="en-US" dirty="0">
                <a:latin typeface="Arial" panose="020B0604020202020204" pitchFamily="34" charset="0"/>
              </a:rPr>
              <a:t>Have parents watch but not vocally participate</a:t>
            </a:r>
          </a:p>
          <a:p>
            <a:pPr lvl="1" eaLnBrk="1" hangingPunct="1">
              <a:buFont typeface="Courier New" panose="02070309020205020404" pitchFamily="49" charset="0"/>
              <a:buChar char="o"/>
            </a:pPr>
            <a:r>
              <a:rPr lang="en-US" altLang="en-US" sz="2400" dirty="0">
                <a:latin typeface="Arial" panose="020B0604020202020204" pitchFamily="34" charset="0"/>
              </a:rPr>
              <a:t>Parents are part of the calendar and budget planning process (next step)</a:t>
            </a:r>
          </a:p>
          <a:p>
            <a:pPr eaLnBrk="1" hangingPunct="1"/>
            <a:r>
              <a:rPr lang="en-US" altLang="en-US" dirty="0">
                <a:latin typeface="Arial" panose="020B0604020202020204" pitchFamily="34" charset="0"/>
              </a:rPr>
              <a:t>Write down ideas on flip chart or dry erase board.</a:t>
            </a:r>
          </a:p>
          <a:p>
            <a:pPr eaLnBrk="1" hangingPunct="1">
              <a:buFont typeface="Arial" pitchFamily="34" charset="0"/>
              <a:buNone/>
            </a:pPr>
            <a:endParaRPr lang="en-US" dirty="0">
              <a:latin typeface="Helvetica" pitchFamily="27" charset="0"/>
              <a:ea typeface="ヒラギノ角ゴ Pro W3" charset="-128"/>
            </a:endParaRP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p:txBody>
      </p:sp>
      <p:sp>
        <p:nvSpPr>
          <p:cNvPr id="22532" name="Slide Number Placeholder 4"/>
          <p:cNvSpPr>
            <a:spLocks noGrp="1"/>
          </p:cNvSpPr>
          <p:nvPr>
            <p:ph type="sldNum" sz="quarter" idx="10"/>
          </p:nvPr>
        </p:nvSpPr>
        <p:spPr bwMode="auto">
          <a:noFill/>
          <a:ln>
            <a:miter lim="800000"/>
            <a:headEnd/>
            <a:tailEnd/>
          </a:ln>
        </p:spPr>
        <p:txBody>
          <a:bodyPr/>
          <a:lstStyle/>
          <a:p>
            <a:fld id="{B4E2155F-52F8-4212-AAF0-1BC3A4469F53}" type="slidenum">
              <a:rPr lang="en-US" smtClean="0"/>
              <a:pPr/>
              <a:t>6</a:t>
            </a:fld>
            <a:endParaRPr lang="en-US"/>
          </a:p>
        </p:txBody>
      </p:sp>
    </p:spTree>
    <p:extLst>
      <p:ext uri="{BB962C8B-B14F-4D97-AF65-F5344CB8AC3E}">
        <p14:creationId xmlns:p14="http://schemas.microsoft.com/office/powerpoint/2010/main" val="30591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Planning an Entire Year</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marL="0" indent="0" eaLnBrk="1" hangingPunct="1">
              <a:buNone/>
            </a:pPr>
            <a:r>
              <a:rPr lang="en-US" altLang="en-US" sz="2000" dirty="0">
                <a:latin typeface="Arial" panose="020B0604020202020204" pitchFamily="34" charset="0"/>
              </a:rPr>
              <a:t>12 month plan of Unit activities</a:t>
            </a:r>
          </a:p>
          <a:p>
            <a:pPr lvl="1" eaLnBrk="1" hangingPunct="1">
              <a:buFont typeface="Arial" panose="020B0604020202020204" pitchFamily="34" charset="0"/>
              <a:buChar char="•"/>
            </a:pPr>
            <a:r>
              <a:rPr lang="en-US" altLang="en-US" dirty="0">
                <a:latin typeface="Arial" panose="020B0604020202020204" pitchFamily="34" charset="0"/>
              </a:rPr>
              <a:t>Pack and den meetings, troop and crew meetings</a:t>
            </a:r>
          </a:p>
          <a:p>
            <a:pPr lvl="1" eaLnBrk="1" hangingPunct="1">
              <a:buFont typeface="Arial" panose="020B0604020202020204" pitchFamily="34" charset="0"/>
              <a:buChar char="•"/>
            </a:pPr>
            <a:r>
              <a:rPr lang="en-US" altLang="en-US" dirty="0">
                <a:latin typeface="Arial" panose="020B0604020202020204" pitchFamily="34" charset="0"/>
              </a:rPr>
              <a:t>Advancement opportunities </a:t>
            </a:r>
          </a:p>
          <a:p>
            <a:pPr lvl="1" eaLnBrk="1" hangingPunct="1">
              <a:buFont typeface="Arial" panose="020B0604020202020204" pitchFamily="34" charset="0"/>
              <a:buChar char="•"/>
            </a:pPr>
            <a:r>
              <a:rPr lang="en-US" altLang="en-US" dirty="0">
                <a:latin typeface="Arial" panose="020B0604020202020204" pitchFamily="34" charset="0"/>
              </a:rPr>
              <a:t>5 outdoor activities for the year</a:t>
            </a:r>
          </a:p>
          <a:p>
            <a:pPr lvl="1" eaLnBrk="1" hangingPunct="1">
              <a:buFont typeface="Arial" panose="020B0604020202020204" pitchFamily="34" charset="0"/>
              <a:buChar char="•"/>
            </a:pPr>
            <a:r>
              <a:rPr lang="en-US" altLang="en-US" dirty="0">
                <a:latin typeface="Arial" panose="020B0604020202020204" pitchFamily="34" charset="0"/>
              </a:rPr>
              <a:t>Service projects</a:t>
            </a:r>
          </a:p>
          <a:p>
            <a:pPr lvl="1" eaLnBrk="1" hangingPunct="1">
              <a:buFont typeface="Arial" panose="020B0604020202020204" pitchFamily="34" charset="0"/>
              <a:buChar char="•"/>
            </a:pPr>
            <a:r>
              <a:rPr lang="en-US" altLang="en-US" dirty="0">
                <a:latin typeface="Arial" panose="020B0604020202020204" pitchFamily="34" charset="0"/>
              </a:rPr>
              <a:t>Popcorn sales/camp cards</a:t>
            </a:r>
          </a:p>
          <a:p>
            <a:pPr lvl="1" eaLnBrk="1" hangingPunct="1">
              <a:buFont typeface="Arial" panose="020B0604020202020204" pitchFamily="34" charset="0"/>
              <a:buChar char="•"/>
            </a:pPr>
            <a:r>
              <a:rPr lang="en-US" altLang="en-US" dirty="0">
                <a:latin typeface="Arial" panose="020B0604020202020204" pitchFamily="34" charset="0"/>
              </a:rPr>
              <a:t>Membership recruitment</a:t>
            </a:r>
          </a:p>
          <a:p>
            <a:pPr lvl="1" eaLnBrk="1" hangingPunct="1">
              <a:buFont typeface="Arial" panose="020B0604020202020204" pitchFamily="34" charset="0"/>
              <a:buChar char="•"/>
            </a:pPr>
            <a:r>
              <a:rPr lang="en-US" altLang="en-US" dirty="0">
                <a:latin typeface="Arial" panose="020B0604020202020204" pitchFamily="34" charset="0"/>
              </a:rPr>
              <a:t>Day Camp, Camp </a:t>
            </a:r>
            <a:r>
              <a:rPr lang="en-US" altLang="en-US" dirty="0" err="1">
                <a:latin typeface="Arial" panose="020B0604020202020204" pitchFamily="34" charset="0"/>
              </a:rPr>
              <a:t>Amikaro</a:t>
            </a:r>
            <a:r>
              <a:rPr lang="en-US" altLang="en-US" dirty="0">
                <a:latin typeface="Arial" panose="020B0604020202020204" pitchFamily="34" charset="0"/>
              </a:rPr>
              <a:t>, weekend camping</a:t>
            </a:r>
          </a:p>
          <a:p>
            <a:pPr lvl="1" eaLnBrk="1" hangingPunct="1">
              <a:buFont typeface="Arial" panose="020B0604020202020204" pitchFamily="34" charset="0"/>
              <a:buChar char="•"/>
            </a:pPr>
            <a:r>
              <a:rPr lang="en-US" altLang="en-US" dirty="0">
                <a:latin typeface="Arial" panose="020B0604020202020204" pitchFamily="34" charset="0"/>
              </a:rPr>
              <a:t>Resident camp</a:t>
            </a:r>
          </a:p>
          <a:p>
            <a:pPr lvl="1" eaLnBrk="1" hangingPunct="1">
              <a:buFont typeface="Arial" panose="020B0604020202020204" pitchFamily="34" charset="0"/>
              <a:buChar char="•"/>
            </a:pPr>
            <a:r>
              <a:rPr lang="en-US" altLang="en-US" dirty="0">
                <a:latin typeface="Arial" panose="020B0604020202020204" pitchFamily="34" charset="0"/>
              </a:rPr>
              <a:t>High Adventures</a:t>
            </a:r>
          </a:p>
          <a:p>
            <a:pPr lvl="1" eaLnBrk="1" hangingPunct="1">
              <a:buFont typeface="Arial" panose="020B0604020202020204" pitchFamily="34" charset="0"/>
              <a:buChar char="•"/>
            </a:pPr>
            <a:r>
              <a:rPr lang="en-US" altLang="en-US" dirty="0">
                <a:latin typeface="Arial" panose="020B0604020202020204" pitchFamily="34" charset="0"/>
              </a:rPr>
              <a:t>District/Council activities</a:t>
            </a:r>
          </a:p>
          <a:p>
            <a:pPr lvl="1" eaLnBrk="1" hangingPunct="1">
              <a:buFont typeface="Arial" panose="020B0604020202020204" pitchFamily="34" charset="0"/>
              <a:buChar char="•"/>
            </a:pPr>
            <a:r>
              <a:rPr lang="en-US" altLang="en-US" dirty="0">
                <a:latin typeface="Arial" panose="020B0604020202020204" pitchFamily="34" charset="0"/>
              </a:rPr>
              <a:t>Blue and Gold / Court of Honors</a:t>
            </a:r>
            <a:endParaRPr lang="en-US"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7</a:t>
            </a:fld>
            <a:endParaRPr lang="en-US"/>
          </a:p>
        </p:txBody>
      </p:sp>
    </p:spTree>
    <p:extLst>
      <p:ext uri="{BB962C8B-B14F-4D97-AF65-F5344CB8AC3E}">
        <p14:creationId xmlns:p14="http://schemas.microsoft.com/office/powerpoint/2010/main" val="48541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66863" y="274638"/>
            <a:ext cx="7043737" cy="1143000"/>
          </a:xfrm>
        </p:spPr>
        <p:txBody>
          <a:bodyPr/>
          <a:lstStyle/>
          <a:p>
            <a:pPr eaLnBrk="1" hangingPunct="1"/>
            <a:r>
              <a:rPr lang="en-US" altLang="en-US" dirty="0"/>
              <a:t>Present families with your </a:t>
            </a:r>
            <a:br>
              <a:rPr lang="en-US" altLang="en-US" dirty="0"/>
            </a:br>
            <a:r>
              <a:rPr lang="en-US" altLang="en-US" dirty="0"/>
              <a:t>unit calendar</a:t>
            </a:r>
          </a:p>
        </p:txBody>
      </p:sp>
      <p:sp>
        <p:nvSpPr>
          <p:cNvPr id="33795" name="Content Placeholder 2"/>
          <p:cNvSpPr>
            <a:spLocks noGrp="1"/>
          </p:cNvSpPr>
          <p:nvPr>
            <p:ph idx="1"/>
          </p:nvPr>
        </p:nvSpPr>
        <p:spPr>
          <a:xfrm>
            <a:off x="457200" y="1417638"/>
            <a:ext cx="8229600" cy="4497387"/>
          </a:xfrm>
        </p:spPr>
        <p:txBody>
          <a:bodyPr/>
          <a:lstStyle/>
          <a:p>
            <a:pPr marL="0" indent="0" eaLnBrk="1" hangingPunct="1">
              <a:buNone/>
              <a:defRPr/>
            </a:pPr>
            <a:r>
              <a:rPr lang="en-US" altLang="en-US" sz="2800" dirty="0">
                <a:latin typeface="Arial" panose="020B0604020202020204" pitchFamily="34" charset="0"/>
              </a:rPr>
              <a:t>12 month plan of Unit activities.</a:t>
            </a:r>
          </a:p>
          <a:p>
            <a:pPr lvl="1" eaLnBrk="1" hangingPunct="1">
              <a:buFont typeface="Arial" panose="020B0604020202020204" pitchFamily="34" charset="0"/>
              <a:buChar char="•"/>
              <a:defRPr/>
            </a:pPr>
            <a:r>
              <a:rPr lang="en-US" altLang="en-US" sz="2800" dirty="0">
                <a:latin typeface="Arial" panose="020B0604020202020204" pitchFamily="34" charset="0"/>
              </a:rPr>
              <a:t>Present families with the unit calendar at recruitment events - they want to know what they are getting when they sign-up</a:t>
            </a:r>
          </a:p>
          <a:p>
            <a:pPr lvl="1" eaLnBrk="1" hangingPunct="1">
              <a:buFont typeface="Arial" panose="020B0604020202020204" pitchFamily="34" charset="0"/>
              <a:buChar char="•"/>
              <a:defRPr/>
            </a:pPr>
            <a:r>
              <a:rPr lang="en-US" altLang="en-US" sz="2800" dirty="0">
                <a:latin typeface="Arial" panose="020B0604020202020204" pitchFamily="34" charset="0"/>
              </a:rPr>
              <a:t>Parents need to know what to plan for, financially and scheduling </a:t>
            </a:r>
          </a:p>
          <a:p>
            <a:pPr lvl="1" eaLnBrk="1" hangingPunct="1">
              <a:buFont typeface="Arial" panose="020B0604020202020204" pitchFamily="34" charset="0"/>
              <a:buChar char="•"/>
              <a:defRPr/>
            </a:pPr>
            <a:r>
              <a:rPr lang="en-US" altLang="en-US" sz="2800" dirty="0">
                <a:latin typeface="Arial" panose="020B0604020202020204" pitchFamily="34" charset="0"/>
              </a:rPr>
              <a:t>Increased participation</a:t>
            </a:r>
          </a:p>
          <a:p>
            <a:pPr lvl="1" eaLnBrk="1" hangingPunct="1">
              <a:buFont typeface="Arial" panose="020B0604020202020204" pitchFamily="34" charset="0"/>
              <a:buChar char="•"/>
              <a:defRPr/>
            </a:pPr>
            <a:r>
              <a:rPr lang="en-US" altLang="en-US" sz="2800" dirty="0">
                <a:latin typeface="Arial" panose="020B0604020202020204" pitchFamily="34" charset="0"/>
              </a:rPr>
              <a:t>Better retention</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8</a:t>
            </a:fld>
            <a:endParaRPr lang="en-US"/>
          </a:p>
        </p:txBody>
      </p:sp>
    </p:spTree>
    <p:extLst>
      <p:ext uri="{BB962C8B-B14F-4D97-AF65-F5344CB8AC3E}">
        <p14:creationId xmlns:p14="http://schemas.microsoft.com/office/powerpoint/2010/main" val="300539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marL="0" lvl="0" indent="0" algn="ctr">
              <a:buNone/>
            </a:pPr>
            <a:endParaRPr lang="en-US" altLang="en-US" sz="5400" dirty="0"/>
          </a:p>
          <a:p>
            <a:pPr marL="0" lvl="0" indent="0" algn="ctr">
              <a:buNone/>
            </a:pPr>
            <a:r>
              <a:rPr lang="en-US" altLang="en-US" sz="5400" dirty="0"/>
              <a:t>Fund Your Program</a:t>
            </a:r>
            <a:endParaRPr lang="en-US" sz="54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9</a:t>
            </a:fld>
            <a:endParaRPr lang="en-US"/>
          </a:p>
        </p:txBody>
      </p:sp>
    </p:spTree>
    <p:extLst>
      <p:ext uri="{BB962C8B-B14F-4D97-AF65-F5344CB8AC3E}">
        <p14:creationId xmlns:p14="http://schemas.microsoft.com/office/powerpoint/2010/main" val="4229013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960536-ed57-4760-a6b0-94574ce55624">
      <UserInfo>
        <DisplayName/>
        <AccountId xsi:nil="true"/>
        <AccountType/>
      </UserInfo>
    </SharedWithUsers>
    <MediaLengthInSeconds xmlns="ad6287ad-c155-4f2d-91c8-2a77f421c2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271F38C5C1024182AC666F673A5674" ma:contentTypeVersion="13" ma:contentTypeDescription="Create a new document." ma:contentTypeScope="" ma:versionID="bb602557b77847ae094d6e8ed7c1b853">
  <xsd:schema xmlns:xsd="http://www.w3.org/2001/XMLSchema" xmlns:xs="http://www.w3.org/2001/XMLSchema" xmlns:p="http://schemas.microsoft.com/office/2006/metadata/properties" xmlns:ns2="ad6287ad-c155-4f2d-91c8-2a77f421c2cd" xmlns:ns3="4d960536-ed57-4760-a6b0-94574ce55624" targetNamespace="http://schemas.microsoft.com/office/2006/metadata/properties" ma:root="true" ma:fieldsID="1332c70832acb403cb7d71b494c72661" ns2:_="" ns3:_="">
    <xsd:import namespace="ad6287ad-c155-4f2d-91c8-2a77f421c2cd"/>
    <xsd:import namespace="4d960536-ed57-4760-a6b0-94574ce556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287ad-c155-4f2d-91c8-2a77f421c2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960536-ed57-4760-a6b0-94574ce556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D27D4D-6ADC-4B1C-9C2A-1CA36C609E10}">
  <ds:schemaRefs>
    <ds:schemaRef ds:uri="http://purl.org/dc/elements/1.1/"/>
    <ds:schemaRef ds:uri="http://schemas.microsoft.com/office/2006/metadata/properties"/>
    <ds:schemaRef ds:uri="http://purl.org/dc/terms/"/>
    <ds:schemaRef ds:uri="8e08a197-5bbb-4648-998d-1d8f8272192c"/>
    <ds:schemaRef ds:uri="0f66dcaa-a8c2-40f0-b18a-383433563aed"/>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4d960536-ed57-4760-a6b0-94574ce55624"/>
    <ds:schemaRef ds:uri="ad6287ad-c155-4f2d-91c8-2a77f421c2cd"/>
  </ds:schemaRefs>
</ds:datastoreItem>
</file>

<file path=customXml/itemProps2.xml><?xml version="1.0" encoding="utf-8"?>
<ds:datastoreItem xmlns:ds="http://schemas.openxmlformats.org/officeDocument/2006/customXml" ds:itemID="{86E8937A-6027-45C5-A9D7-45EE844DAC57}">
  <ds:schemaRefs>
    <ds:schemaRef ds:uri="http://schemas.microsoft.com/sharepoint/v3/contenttype/forms"/>
  </ds:schemaRefs>
</ds:datastoreItem>
</file>

<file path=customXml/itemProps3.xml><?xml version="1.0" encoding="utf-8"?>
<ds:datastoreItem xmlns:ds="http://schemas.openxmlformats.org/officeDocument/2006/customXml" ds:itemID="{D59D523E-759E-48E8-BEDC-B5C0B838E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6287ad-c155-4f2d-91c8-2a77f421c2cd"/>
    <ds:schemaRef ds:uri="4d960536-ed57-4760-a6b0-94574ce55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934</TotalTime>
  <Words>2007</Words>
  <Application>Microsoft Office PowerPoint</Application>
  <PresentationFormat>On-screen Show (4:3)</PresentationFormat>
  <Paragraphs>278</Paragraphs>
  <Slides>32</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Courier New</vt:lpstr>
      <vt:lpstr>Helvetica</vt:lpstr>
      <vt:lpstr>Helvetica Neue</vt:lpstr>
      <vt:lpstr>Lucida Grande</vt:lpstr>
      <vt:lpstr>Times New Roman</vt:lpstr>
      <vt:lpstr>Wingdings</vt:lpstr>
      <vt:lpstr>Office Theme</vt:lpstr>
      <vt:lpstr>2021-2022  Ideal Year of Scouting (IYOS)</vt:lpstr>
      <vt:lpstr>How would you like:</vt:lpstr>
      <vt:lpstr>What is the  Ideal Year of Scouting?</vt:lpstr>
      <vt:lpstr>The Steps to an  Ideal Year of Scouting</vt:lpstr>
      <vt:lpstr>PowerPoint Presentation</vt:lpstr>
      <vt:lpstr>Brainstorming at your unit meeting</vt:lpstr>
      <vt:lpstr>Planning an Entire Year</vt:lpstr>
      <vt:lpstr>Present families with your  unit calendar</vt:lpstr>
      <vt:lpstr>PowerPoint Presentation</vt:lpstr>
      <vt:lpstr>Fund Your Program</vt:lpstr>
      <vt:lpstr>Fund Your Program</vt:lpstr>
      <vt:lpstr>Fund Your Program</vt:lpstr>
      <vt:lpstr>PowerPoint Presentation</vt:lpstr>
      <vt:lpstr>Where do I start with filling out the Program Planner (calendars &amp; budgets)? </vt:lpstr>
      <vt:lpstr>PowerPoint Presentation</vt:lpstr>
      <vt:lpstr>PowerPoint Presentation</vt:lpstr>
      <vt:lpstr>Fund Your Program</vt:lpstr>
      <vt:lpstr>PowerPoint Presentation</vt:lpstr>
      <vt:lpstr>PowerPoint Presentation</vt:lpstr>
      <vt:lpstr>Grow your Program</vt:lpstr>
      <vt:lpstr>PowerPoint Presentation</vt:lpstr>
      <vt:lpstr>Training</vt:lpstr>
      <vt:lpstr>PowerPoint Presentation</vt:lpstr>
      <vt:lpstr>Re-Chartering</vt:lpstr>
      <vt:lpstr>PowerPoint Presentation</vt:lpstr>
      <vt:lpstr>PowerPoint Presentation</vt:lpstr>
      <vt:lpstr>PowerPoint Presentation</vt:lpstr>
      <vt:lpstr>PowerPoint Presentation</vt:lpstr>
      <vt:lpstr>IYOS Philosophy</vt:lpstr>
      <vt:lpstr>If you get stuck along the way…</vt:lpstr>
      <vt:lpstr>Due date for calendars  and budgets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Rall</dc:creator>
  <cp:lastModifiedBy>Shauna Mullally</cp:lastModifiedBy>
  <cp:revision>58</cp:revision>
  <dcterms:created xsi:type="dcterms:W3CDTF">2020-02-10T18:00:01Z</dcterms:created>
  <dcterms:modified xsi:type="dcterms:W3CDTF">2022-02-28T20:48:23Z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0x0101004F271F38C5C1024182AC666F673A5674</vt:lpwstr>
  </property>
  <property fmtid="{D5CDD505-2E9C-101B-9397-08002B2CF9AE}" pid="3" name="Order">
    <vt:r8>3179000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