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modernComment_100_2F26C57D.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844_B3A5BFB2.xml" ContentType="application/vnd.ms-powerpoint.comments+xml"/>
  <Override PartName="/ppt/notesSlides/notesSlide20.xml" ContentType="application/vnd.openxmlformats-officedocument.presentationml.notesSlide+xml"/>
  <Override PartName="/ppt/comments/modernComment_847_7162D3C1.xml" ContentType="application/vnd.ms-powerpoint.comments+xml"/>
  <Override PartName="/ppt/notesSlides/notesSlide21.xml" ContentType="application/vnd.openxmlformats-officedocument.presentationml.notesSlide+xml"/>
  <Override PartName="/ppt/comments/modernComment_834_AC4C6DC.xml" ContentType="application/vnd.ms-powerpoint.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256" r:id="rId5"/>
    <p:sldId id="2106" r:id="rId6"/>
    <p:sldId id="2107" r:id="rId7"/>
    <p:sldId id="2109" r:id="rId8"/>
    <p:sldId id="2110" r:id="rId9"/>
    <p:sldId id="2111" r:id="rId10"/>
    <p:sldId id="2065" r:id="rId11"/>
    <p:sldId id="2076" r:id="rId12"/>
    <p:sldId id="2097" r:id="rId13"/>
    <p:sldId id="2098" r:id="rId14"/>
    <p:sldId id="2062" r:id="rId15"/>
    <p:sldId id="2103" r:id="rId16"/>
    <p:sldId id="2104" r:id="rId17"/>
    <p:sldId id="2061" r:id="rId18"/>
    <p:sldId id="2115" r:id="rId19"/>
    <p:sldId id="1748" r:id="rId20"/>
    <p:sldId id="2066" r:id="rId21"/>
    <p:sldId id="1712" r:id="rId22"/>
    <p:sldId id="2093" r:id="rId23"/>
    <p:sldId id="2092" r:id="rId24"/>
    <p:sldId id="2072" r:id="rId25"/>
    <p:sldId id="2068" r:id="rId26"/>
    <p:sldId id="2063" r:id="rId27"/>
    <p:sldId id="1731" r:id="rId28"/>
    <p:sldId id="2054" r:id="rId29"/>
    <p:sldId id="2096" r:id="rId30"/>
    <p:sldId id="2067" r:id="rId31"/>
    <p:sldId id="2069" r:id="rId32"/>
    <p:sldId id="2099" r:id="rId33"/>
    <p:sldId id="2116" r:id="rId34"/>
    <p:sldId id="2119" r:id="rId35"/>
    <p:sldId id="2100" r:id="rId36"/>
    <p:sldId id="2114" r:id="rId37"/>
    <p:sldId id="2112" r:id="rId38"/>
    <p:sldId id="2113" r:id="rId39"/>
    <p:sldId id="2086" r:id="rId40"/>
    <p:sldId id="2117" r:id="rId41"/>
    <p:sldId id="2090" r:id="rId42"/>
    <p:sldId id="2120" r:id="rId43"/>
    <p:sldId id="2121" r:id="rId44"/>
    <p:sldId id="2102" r:id="rId45"/>
    <p:sldId id="2101" r:id="rId46"/>
    <p:sldId id="2075" r:id="rId4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538F56-DD65-6218-FFD3-2CA8C6FE2BDC}" name="Danessa Hemmer" initials="DH" userId="fc359894daa68c7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3D"/>
    <a:srgbClr val="EE36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36357A-F62C-4CAD-B412-E8C318E5DE13}" v="76" dt="2022-08-16T01:27:31.4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snapToGrid="0">
      <p:cViewPr varScale="1">
        <p:scale>
          <a:sx n="101" d="100"/>
          <a:sy n="101" d="100"/>
        </p:scale>
        <p:origin x="138"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omments/modernComment_100_2F26C57D.xml><?xml version="1.0" encoding="utf-8"?>
<p188:cmLst xmlns:a="http://schemas.openxmlformats.org/drawingml/2006/main" xmlns:r="http://schemas.openxmlformats.org/officeDocument/2006/relationships" xmlns:p188="http://schemas.microsoft.com/office/powerpoint/2018/8/main">
  <p188:cm id="{071A50A7-6C31-4366-BBA5-840FA6228910}" authorId="{AD538F56-DD65-6218-FFD3-2CA8C6FE2BDC}" created="2022-07-13T19:23:31.017">
    <ac:txMkLst xmlns:ac="http://schemas.microsoft.com/office/drawing/2013/main/command">
      <pc:docMk xmlns:pc="http://schemas.microsoft.com/office/powerpoint/2013/main/command"/>
      <pc:sldMk xmlns:pc="http://schemas.microsoft.com/office/powerpoint/2013/main/command" cId="791070077" sldId="256"/>
      <ac:spMk id="8" creationId="{A97069A7-5CC3-F489-5A78-48845ED2FB55}"/>
      <ac:txMk cp="0" len="21">
        <ac:context len="22" hash="162626058"/>
      </ac:txMk>
    </ac:txMkLst>
    <p188:txBody>
      <a:bodyPr/>
      <a:lstStyle/>
      <a:p>
        <a:r>
          <a:rPr lang="en-US"/>
          <a:t>Enter your district name</a:t>
        </a:r>
      </a:p>
    </p188:txBody>
  </p188:cm>
</p188:cmLst>
</file>

<file path=ppt/comments/modernComment_834_AC4C6DC.xml><?xml version="1.0" encoding="utf-8"?>
<p188:cmLst xmlns:a="http://schemas.openxmlformats.org/drawingml/2006/main" xmlns:r="http://schemas.openxmlformats.org/officeDocument/2006/relationships" xmlns:p188="http://schemas.microsoft.com/office/powerpoint/2018/8/main">
  <p188:cm id="{8033E140-D2B8-4243-8D6C-DB8526487CDC}" authorId="{AD538F56-DD65-6218-FFD3-2CA8C6FE2BDC}" created="2022-07-13T19:26:32.024">
    <ac:txMkLst xmlns:ac="http://schemas.microsoft.com/office/drawing/2013/main/command">
      <pc:docMk xmlns:pc="http://schemas.microsoft.com/office/powerpoint/2013/main/command"/>
      <pc:sldMk xmlns:pc="http://schemas.microsoft.com/office/powerpoint/2013/main/command" cId="180668124" sldId="2100"/>
      <ac:spMk id="4" creationId="{650780AA-F72E-D6CF-4622-E31059E9509E}"/>
      <ac:txMk cp="31" len="51">
        <ac:context len="918" hash="1765698714"/>
      </ac:txMk>
    </ac:txMkLst>
    <p188:pos x="4638803" y="563628"/>
    <p188:txBody>
      <a:bodyPr/>
      <a:lstStyle/>
      <a:p>
        <a:r>
          <a:rPr lang="en-US"/>
          <a:t>Districts please enter your location details.</a:t>
        </a:r>
      </a:p>
    </p188:txBody>
  </p188:cm>
</p188:cmLst>
</file>

<file path=ppt/comments/modernComment_844_B3A5BFB2.xml><?xml version="1.0" encoding="utf-8"?>
<p188:cmLst xmlns:a="http://schemas.openxmlformats.org/drawingml/2006/main" xmlns:r="http://schemas.openxmlformats.org/officeDocument/2006/relationships" xmlns:p188="http://schemas.microsoft.com/office/powerpoint/2018/8/main">
  <p188:cm id="{DFF3C117-84FC-490C-A33A-75ED1B7F58A0}" authorId="{AD538F56-DD65-6218-FFD3-2CA8C6FE2BDC}" created="2022-07-13T00:46:36.068">
    <ac:txMkLst xmlns:ac="http://schemas.microsoft.com/office/drawing/2013/main/command">
      <pc:docMk xmlns:pc="http://schemas.microsoft.com/office/powerpoint/2013/main/command"/>
      <pc:sldMk xmlns:pc="http://schemas.microsoft.com/office/powerpoint/2013/main/command" cId="3013984178" sldId="2116"/>
      <ac:spMk id="6" creationId="{BECA6335-67D2-D2BE-F3D7-0CDB8E025184}"/>
      <ac:txMk cp="258" len="24">
        <ac:context len="359" hash="239404632"/>
      </ac:txMk>
    </ac:txMkLst>
    <p188:pos x="7158875" y="2476855"/>
    <p188:txBody>
      <a:bodyPr/>
      <a:lstStyle/>
      <a:p>
        <a:r>
          <a:rPr lang="en-US"/>
          <a:t>Please include your district specific information</a:t>
        </a:r>
      </a:p>
    </p188:txBody>
  </p188:cm>
  <p188:cm id="{03A500DC-B6E0-4C8E-8484-B644FC8EA82A}" authorId="{AD538F56-DD65-6218-FFD3-2CA8C6FE2BDC}" created="2022-07-13T16:49:19.290">
    <ac:txMkLst xmlns:ac="http://schemas.microsoft.com/office/drawing/2013/main/command">
      <pc:docMk xmlns:pc="http://schemas.microsoft.com/office/powerpoint/2013/main/command"/>
      <pc:sldMk xmlns:pc="http://schemas.microsoft.com/office/powerpoint/2013/main/command" cId="3013984178" sldId="2116"/>
      <ac:spMk id="6" creationId="{BECA6335-67D2-D2BE-F3D7-0CDB8E025184}"/>
      <ac:txMk cp="281">
        <ac:context len="359" hash="239404632"/>
      </ac:txMk>
    </ac:txMkLst>
    <p188:pos x="6570344" y="3573956"/>
    <p188:txBody>
      <a:bodyPr/>
      <a:lstStyle/>
      <a:p>
        <a:r>
          <a:rPr lang="en-US"/>
          <a:t>You can create a free qr code at https://www.qrcode-monkey.com/</a:t>
        </a:r>
      </a:p>
    </p188:txBody>
  </p188:cm>
</p188:cmLst>
</file>

<file path=ppt/comments/modernComment_847_7162D3C1.xml><?xml version="1.0" encoding="utf-8"?>
<p188:cmLst xmlns:a="http://schemas.openxmlformats.org/drawingml/2006/main" xmlns:r="http://schemas.openxmlformats.org/officeDocument/2006/relationships" xmlns:p188="http://schemas.microsoft.com/office/powerpoint/2018/8/main">
  <p188:cm id="{F03525F5-15D8-4DEC-ADE2-9E5A67B1BC98}" authorId="{AD538F56-DD65-6218-FFD3-2CA8C6FE2BDC}" created="2022-07-13T02:13:54.649">
    <ac:txMkLst xmlns:ac="http://schemas.microsoft.com/office/drawing/2013/main/command">
      <pc:docMk xmlns:pc="http://schemas.microsoft.com/office/powerpoint/2013/main/command"/>
      <pc:sldMk xmlns:pc="http://schemas.microsoft.com/office/powerpoint/2013/main/command" cId="1902302145" sldId="2119"/>
      <ac:spMk id="7" creationId="{4ACF40F2-213D-3545-33C1-67B4953D0973}"/>
      <ac:txMk cp="459" len="111">
        <ac:context len="573" hash="3807788870"/>
      </ac:txMk>
    </ac:txMkLst>
    <p188:pos x="11112758" y="4274260"/>
    <p188:txBody>
      <a:bodyPr/>
      <a:lstStyle/>
      <a:p>
        <a:r>
          <a:rPr lang="en-US"/>
          <a:t>Good place to note district specific date and time, for those that don't normally attend RT.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01F6B00-86B5-48C6-96B1-EAE9B38846EC}" type="datetimeFigureOut">
              <a:rPr lang="en-US" smtClean="0"/>
              <a:t>8/15/2022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0DF9A8A1-FEEE-4151-A433-E887B93F56F3}" type="slidenum">
              <a:rPr lang="en-US" smtClean="0"/>
              <a:t>‹#›</a:t>
            </a:fld>
            <a:endParaRPr lang="en-US"/>
          </a:p>
        </p:txBody>
      </p:sp>
    </p:spTree>
    <p:extLst>
      <p:ext uri="{BB962C8B-B14F-4D97-AF65-F5344CB8AC3E}">
        <p14:creationId xmlns:p14="http://schemas.microsoft.com/office/powerpoint/2010/main" val="470359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Scout personal benefit:</a:t>
            </a:r>
          </a:p>
          <a:p>
            <a:pPr marL="171450" indent="-171450">
              <a:buFontTx/>
              <a:buChar char="-"/>
            </a:pPr>
            <a:r>
              <a:rPr lang="en-US"/>
              <a:t>Personal growth that can also be applied to advancement opportunities and service projects. </a:t>
            </a:r>
          </a:p>
          <a:p>
            <a:pPr marL="171450" indent="-171450">
              <a:buFontTx/>
              <a:buChar char="-"/>
            </a:pPr>
            <a:r>
              <a:rPr lang="en-US"/>
              <a:t>Amazon.com gift cards, Council incentives, district incentives, unit incentives, lower family out of pocket program </a:t>
            </a:r>
          </a:p>
          <a:p>
            <a:pPr marL="0" indent="0">
              <a:buFontTx/>
              <a:buNone/>
            </a:pPr>
            <a:r>
              <a:rPr lang="en-US"/>
              <a:t>Learning experiences: </a:t>
            </a:r>
          </a:p>
          <a:p>
            <a:pPr marL="171450" indent="-171450">
              <a:buFontTx/>
              <a:buChar char="-"/>
            </a:pPr>
            <a:r>
              <a:rPr lang="en-US"/>
              <a:t>Help others around them. </a:t>
            </a:r>
          </a:p>
          <a:p>
            <a:pPr marL="171450" indent="-171450">
              <a:buFontTx/>
              <a:buChar char="-"/>
            </a:pPr>
            <a:r>
              <a:rPr lang="en-US"/>
              <a:t>Public speaking </a:t>
            </a:r>
          </a:p>
          <a:p>
            <a:pPr marL="171450" indent="-171450">
              <a:buFontTx/>
              <a:buChar char="-"/>
            </a:pPr>
            <a:r>
              <a:rPr lang="en-US"/>
              <a:t>Salesmanship &amp; </a:t>
            </a:r>
            <a:r>
              <a:rPr lang="en-US" err="1"/>
              <a:t>perservance</a:t>
            </a:r>
            <a:r>
              <a:rPr lang="en-US"/>
              <a:t> </a:t>
            </a:r>
          </a:p>
          <a:p>
            <a:pPr marL="171450" indent="-171450">
              <a:buFontTx/>
              <a:buChar char="-"/>
            </a:pPr>
            <a:r>
              <a:rPr lang="en-US"/>
              <a:t>How to earn their own way </a:t>
            </a:r>
          </a:p>
          <a:p>
            <a:pPr marL="171450" indent="-171450">
              <a:buFontTx/>
              <a:buChar char="-"/>
            </a:pPr>
            <a:r>
              <a:rPr lang="en-US"/>
              <a:t>Goal setting and how to achieve those goals </a:t>
            </a:r>
          </a:p>
          <a:p>
            <a:pPr marL="171450" indent="-171450">
              <a:buFontTx/>
              <a:buChar char="-"/>
            </a:pPr>
            <a:r>
              <a:rPr lang="en-US"/>
              <a:t>Being apart of something BIGGER than themselves. (Scouts to den/patrol, to unit, to district, to council, to the Scouting movement. </a:t>
            </a:r>
          </a:p>
          <a:p>
            <a:pPr marL="171450" indent="-171450">
              <a:buFontTx/>
              <a:buChar char="-"/>
            </a:pPr>
            <a:endParaRPr lang="en-US"/>
          </a:p>
          <a:p>
            <a:pPr marL="0" indent="0">
              <a:buFontTx/>
              <a:buNone/>
            </a:pPr>
            <a:r>
              <a:rPr lang="en-US"/>
              <a:t>Funding:</a:t>
            </a:r>
          </a:p>
          <a:p>
            <a:pPr marL="171450" indent="-171450">
              <a:buFontTx/>
              <a:buChar char="-"/>
            </a:pPr>
            <a:r>
              <a:rPr lang="en-US"/>
              <a:t>What did your Unit include in their Ideal Year Of Scouting plan? The options are endless and should/can be including when you’re talking about what the Scouts/families get out of the fundraiser. </a:t>
            </a:r>
          </a:p>
          <a:p>
            <a:pPr marL="171450" indent="-171450">
              <a:buFontTx/>
              <a:buChar char="-"/>
            </a:pPr>
            <a:r>
              <a:rPr lang="en-US"/>
              <a:t>Include a slide that is specific to your Unit and families. </a:t>
            </a:r>
          </a:p>
        </p:txBody>
      </p:sp>
      <p:sp>
        <p:nvSpPr>
          <p:cNvPr id="4" name="Slide Number Placeholder 3"/>
          <p:cNvSpPr>
            <a:spLocks noGrp="1"/>
          </p:cNvSpPr>
          <p:nvPr>
            <p:ph type="sldNum" sz="quarter" idx="5"/>
          </p:nvPr>
        </p:nvSpPr>
        <p:spPr/>
        <p:txBody>
          <a:bodyPr/>
          <a:lstStyle/>
          <a:p>
            <a:fld id="{0DF9A8A1-FEEE-4151-A433-E887B93F56F3}" type="slidenum">
              <a:rPr lang="en-US" smtClean="0"/>
              <a:t>3</a:t>
            </a:fld>
            <a:endParaRPr lang="en-US"/>
          </a:p>
        </p:txBody>
      </p:sp>
    </p:spTree>
    <p:extLst>
      <p:ext uri="{BB962C8B-B14F-4D97-AF65-F5344CB8AC3E}">
        <p14:creationId xmlns:p14="http://schemas.microsoft.com/office/powerpoint/2010/main" val="571999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using the storefront reservation system, please see the Storefront reservation guide for full details. With storefront reservations, you will set “storefront settings” &gt; “storefront reservations” (to reserve store slots) &gt; then manage in “Storefront Management”. </a:t>
            </a:r>
          </a:p>
          <a:p>
            <a:endParaRPr lang="en-US"/>
          </a:p>
          <a:p>
            <a:r>
              <a:rPr lang="en-US"/>
              <a:t>Please note TE booked stores are being piloted in BH, IH, &amp; WW. Outlying Units (in districts outside the 3 mentioned), will see and have the opportunity to claim/work these hours once they open up outside of the districts (starting 8/19). </a:t>
            </a:r>
          </a:p>
        </p:txBody>
      </p:sp>
      <p:sp>
        <p:nvSpPr>
          <p:cNvPr id="4" name="Slide Number Placeholder 3"/>
          <p:cNvSpPr>
            <a:spLocks noGrp="1"/>
          </p:cNvSpPr>
          <p:nvPr>
            <p:ph type="sldNum" sz="quarter" idx="5"/>
          </p:nvPr>
        </p:nvSpPr>
        <p:spPr/>
        <p:txBody>
          <a:bodyPr/>
          <a:lstStyle/>
          <a:p>
            <a:fld id="{0DF9A8A1-FEEE-4151-A433-E887B93F56F3}" type="slidenum">
              <a:rPr lang="en-US" smtClean="0"/>
              <a:t>15</a:t>
            </a:fld>
            <a:endParaRPr lang="en-US"/>
          </a:p>
        </p:txBody>
      </p:sp>
    </p:spTree>
    <p:extLst>
      <p:ext uri="{BB962C8B-B14F-4D97-AF65-F5344CB8AC3E}">
        <p14:creationId xmlns:p14="http://schemas.microsoft.com/office/powerpoint/2010/main" val="358016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Scouts will view, sign up/withdraw, and sell –ALL in the “Storefront” tab. </a:t>
            </a:r>
          </a:p>
          <a:p>
            <a:r>
              <a:rPr lang="en-US"/>
              <a:t>Please note, if a Scout selects the wrong shift and records sales, the sales can be moved/corrected from the Leader Portal. </a:t>
            </a:r>
          </a:p>
          <a:p>
            <a:r>
              <a:rPr lang="en-US"/>
              <a:t>We recommend going through an overview of selling before Scouts head to their storefronts. </a:t>
            </a:r>
          </a:p>
          <a:p>
            <a:r>
              <a:rPr lang="en-US"/>
              <a:t>Encourage Scouts/parents to login ahead of their shift to ensure they know their login credentials. </a:t>
            </a:r>
          </a:p>
          <a:p>
            <a:r>
              <a:rPr lang="en-US"/>
              <a:t>Include a “App guide” in your Storefront binder for quick reference if needed. </a:t>
            </a:r>
          </a:p>
          <a:p>
            <a:r>
              <a:rPr lang="en-US"/>
              <a:t>Include a paper form in your storefront binder, but ensure Scouts/parents know that is for back-up ONLY! Phones die, get dropped, no cell signal, etc. it’s better safe than sorry. </a:t>
            </a:r>
          </a:p>
        </p:txBody>
      </p:sp>
      <p:sp>
        <p:nvSpPr>
          <p:cNvPr id="4" name="Slide Number Placeholder 3"/>
          <p:cNvSpPr>
            <a:spLocks noGrp="1"/>
          </p:cNvSpPr>
          <p:nvPr>
            <p:ph type="sldNum" sz="quarter" idx="5"/>
          </p:nvPr>
        </p:nvSpPr>
        <p:spPr/>
        <p:txBody>
          <a:bodyPr/>
          <a:lstStyle/>
          <a:p>
            <a:fld id="{09B3ACBA-7193-48F5-98FB-7F56D33FBCB5}" type="slidenum">
              <a:rPr lang="en-US" smtClean="0"/>
              <a:t>16</a:t>
            </a:fld>
            <a:endParaRPr lang="en-US"/>
          </a:p>
        </p:txBody>
      </p:sp>
    </p:spTree>
    <p:extLst>
      <p:ext uri="{BB962C8B-B14F-4D97-AF65-F5344CB8AC3E}">
        <p14:creationId xmlns:p14="http://schemas.microsoft.com/office/powerpoint/2010/main" val="257565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0791FF-C923-458E-AF57-EC41761F63C4}" type="slidenum">
              <a:rPr lang="en-US" smtClean="0"/>
              <a:t>18</a:t>
            </a:fld>
            <a:endParaRPr lang="en-US"/>
          </a:p>
        </p:txBody>
      </p:sp>
    </p:spTree>
    <p:extLst>
      <p:ext uri="{BB962C8B-B14F-4D97-AF65-F5344CB8AC3E}">
        <p14:creationId xmlns:p14="http://schemas.microsoft.com/office/powerpoint/2010/main" val="199505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0791FF-C923-458E-AF57-EC41761F63C4}" type="slidenum">
              <a:rPr lang="en-US" smtClean="0"/>
              <a:t>20</a:t>
            </a:fld>
            <a:endParaRPr lang="en-US"/>
          </a:p>
        </p:txBody>
      </p:sp>
    </p:spTree>
    <p:extLst>
      <p:ext uri="{BB962C8B-B14F-4D97-AF65-F5344CB8AC3E}">
        <p14:creationId xmlns:p14="http://schemas.microsoft.com/office/powerpoint/2010/main" val="3325713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3ACBA-7193-48F5-98FB-7F56D33FBCB5}" type="slidenum">
              <a:rPr lang="en-US" smtClean="0"/>
              <a:t>22</a:t>
            </a:fld>
            <a:endParaRPr lang="en-US"/>
          </a:p>
        </p:txBody>
      </p:sp>
    </p:spTree>
    <p:extLst>
      <p:ext uri="{BB962C8B-B14F-4D97-AF65-F5344CB8AC3E}">
        <p14:creationId xmlns:p14="http://schemas.microsoft.com/office/powerpoint/2010/main" val="3321393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a:t>Chocolate pretzels will not be available during initial orders, but will be available for replenishments. Scouts can still sell/track chocolate pretzels (or any product) and marking “undelivered” until available to deliver. </a:t>
            </a:r>
          </a:p>
        </p:txBody>
      </p:sp>
      <p:sp>
        <p:nvSpPr>
          <p:cNvPr id="4" name="Slide Number Placeholder 3"/>
          <p:cNvSpPr>
            <a:spLocks noGrp="1"/>
          </p:cNvSpPr>
          <p:nvPr>
            <p:ph type="sldNum" sz="quarter" idx="5"/>
          </p:nvPr>
        </p:nvSpPr>
        <p:spPr/>
        <p:txBody>
          <a:bodyPr/>
          <a:lstStyle/>
          <a:p>
            <a:fld id="{09B3ACBA-7193-48F5-98FB-7F56D33FBCB5}" type="slidenum">
              <a:rPr lang="en-US" smtClean="0"/>
              <a:t>24</a:t>
            </a:fld>
            <a:endParaRPr lang="en-US"/>
          </a:p>
        </p:txBody>
      </p:sp>
    </p:spTree>
    <p:extLst>
      <p:ext uri="{BB962C8B-B14F-4D97-AF65-F5344CB8AC3E}">
        <p14:creationId xmlns:p14="http://schemas.microsoft.com/office/powerpoint/2010/main" val="347888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r>
              <a:rPr lang="en-US"/>
              <a:t>Remember Online prices are subject to change and may be more or less than Council selected traditional prices. </a:t>
            </a:r>
          </a:p>
          <a:p>
            <a:endParaRPr lang="en-US"/>
          </a:p>
          <a:p>
            <a:r>
              <a:rPr lang="en-US"/>
              <a:t>Shipping has been simplified compared to years past, based off of Council, Leader, Scout, and consumer feedback. Shipping cost for orders UNDER $70 is $13.99 (excluding microwave and popping corn – these have additional $3 fee). </a:t>
            </a:r>
          </a:p>
          <a:p>
            <a:r>
              <a:rPr lang="en-US"/>
              <a:t>Orders $70 and OVER is FREE (with the exception off microwave and popping). </a:t>
            </a:r>
          </a:p>
        </p:txBody>
      </p:sp>
      <p:sp>
        <p:nvSpPr>
          <p:cNvPr id="4" name="Slide Number Placeholder 3"/>
          <p:cNvSpPr>
            <a:spLocks noGrp="1"/>
          </p:cNvSpPr>
          <p:nvPr>
            <p:ph type="sldNum" sz="quarter" idx="5"/>
          </p:nvPr>
        </p:nvSpPr>
        <p:spPr/>
        <p:txBody>
          <a:bodyPr/>
          <a:lstStyle/>
          <a:p>
            <a:fld id="{09B3ACBA-7193-48F5-98FB-7F56D33FBCB5}" type="slidenum">
              <a:rPr lang="en-US" smtClean="0"/>
              <a:t>25</a:t>
            </a:fld>
            <a:endParaRPr lang="en-US"/>
          </a:p>
        </p:txBody>
      </p:sp>
    </p:spTree>
    <p:extLst>
      <p:ext uri="{BB962C8B-B14F-4D97-AF65-F5344CB8AC3E}">
        <p14:creationId xmlns:p14="http://schemas.microsoft.com/office/powerpoint/2010/main" val="78233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helpful resource available in the Training tab of both Leaders and Scouts. We recommend having in your Storefront binder for quick reference, if needed. </a:t>
            </a:r>
          </a:p>
        </p:txBody>
      </p:sp>
      <p:sp>
        <p:nvSpPr>
          <p:cNvPr id="4" name="Slide Number Placeholder 3"/>
          <p:cNvSpPr>
            <a:spLocks noGrp="1"/>
          </p:cNvSpPr>
          <p:nvPr>
            <p:ph type="sldNum" sz="quarter" idx="5"/>
          </p:nvPr>
        </p:nvSpPr>
        <p:spPr/>
        <p:txBody>
          <a:bodyPr/>
          <a:lstStyle/>
          <a:p>
            <a:fld id="{09B3ACBA-7193-48F5-98FB-7F56D33FBCB5}" type="slidenum">
              <a:rPr lang="en-US" smtClean="0"/>
              <a:t>26</a:t>
            </a:fld>
            <a:endParaRPr lang="en-US"/>
          </a:p>
        </p:txBody>
      </p:sp>
    </p:spTree>
    <p:extLst>
      <p:ext uri="{BB962C8B-B14F-4D97-AF65-F5344CB8AC3E}">
        <p14:creationId xmlns:p14="http://schemas.microsoft.com/office/powerpoint/2010/main" val="4067514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3ACBA-7193-48F5-98FB-7F56D33FBCB5}" type="slidenum">
              <a:rPr lang="en-US" smtClean="0"/>
              <a:t>28</a:t>
            </a:fld>
            <a:endParaRPr lang="en-US"/>
          </a:p>
        </p:txBody>
      </p:sp>
    </p:spTree>
    <p:extLst>
      <p:ext uri="{BB962C8B-B14F-4D97-AF65-F5344CB8AC3E}">
        <p14:creationId xmlns:p14="http://schemas.microsoft.com/office/powerpoint/2010/main" val="4204415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F9A8A1-FEEE-4151-A433-E887B93F56F3}" type="slidenum">
              <a:rPr lang="en-US" smtClean="0"/>
              <a:t>30</a:t>
            </a:fld>
            <a:endParaRPr lang="en-US"/>
          </a:p>
        </p:txBody>
      </p:sp>
    </p:spTree>
    <p:extLst>
      <p:ext uri="{BB962C8B-B14F-4D97-AF65-F5344CB8AC3E}">
        <p14:creationId xmlns:p14="http://schemas.microsoft.com/office/powerpoint/2010/main" val="850122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Scouts should practice their sales pitch! Encourage Scouts to pair up with a friend or family member. For kickoff, it is great and highly encouraged to have your more experienced/willing Scouts to come to the front for a “skit”. It’s ok to have a bit of fun and do an example of “bad” and “good” pitch. </a:t>
            </a:r>
          </a:p>
          <a:p>
            <a:endParaRPr lang="en-US"/>
          </a:p>
          <a:p>
            <a:r>
              <a:rPr lang="en-US"/>
              <a:t>- Direct your Scouts to their Training Tabs for advice from national top sellers. </a:t>
            </a:r>
          </a:p>
          <a:p>
            <a:endParaRPr lang="en-US"/>
          </a:p>
          <a:p>
            <a:r>
              <a:rPr lang="en-US"/>
              <a:t>- </a:t>
            </a:r>
          </a:p>
        </p:txBody>
      </p:sp>
      <p:sp>
        <p:nvSpPr>
          <p:cNvPr id="4" name="Slide Number Placeholder 3"/>
          <p:cNvSpPr>
            <a:spLocks noGrp="1"/>
          </p:cNvSpPr>
          <p:nvPr>
            <p:ph type="sldNum" sz="quarter" idx="5"/>
          </p:nvPr>
        </p:nvSpPr>
        <p:spPr/>
        <p:txBody>
          <a:bodyPr/>
          <a:lstStyle/>
          <a:p>
            <a:fld id="{0DF9A8A1-FEEE-4151-A433-E887B93F56F3}" type="slidenum">
              <a:rPr lang="en-US" smtClean="0"/>
              <a:t>5</a:t>
            </a:fld>
            <a:endParaRPr lang="en-US"/>
          </a:p>
        </p:txBody>
      </p:sp>
    </p:spTree>
    <p:extLst>
      <p:ext uri="{BB962C8B-B14F-4D97-AF65-F5344CB8AC3E}">
        <p14:creationId xmlns:p14="http://schemas.microsoft.com/office/powerpoint/2010/main" val="230576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Units outside metro will not have to do any special requests for replenishment in metro, they will be available in the Unit orders. </a:t>
            </a:r>
          </a:p>
          <a:p>
            <a:endParaRPr lang="en-US"/>
          </a:p>
          <a:p>
            <a:r>
              <a:rPr lang="en-US"/>
              <a:t>Note, these (9/15, 9/22, 9/29) are pick ups at the Metro warehouse.</a:t>
            </a:r>
          </a:p>
          <a:p>
            <a:r>
              <a:rPr lang="en-US"/>
              <a:t>Outlying districts will have October replenishment orders delivered and available to pick up before Roundtable in October (10/4 &amp; 10/6 depending on district). </a:t>
            </a:r>
          </a:p>
        </p:txBody>
      </p:sp>
      <p:sp>
        <p:nvSpPr>
          <p:cNvPr id="4" name="Slide Number Placeholder 3"/>
          <p:cNvSpPr>
            <a:spLocks noGrp="1"/>
          </p:cNvSpPr>
          <p:nvPr>
            <p:ph type="sldNum" sz="quarter" idx="5"/>
          </p:nvPr>
        </p:nvSpPr>
        <p:spPr/>
        <p:txBody>
          <a:bodyPr/>
          <a:lstStyle/>
          <a:p>
            <a:fld id="{0DF9A8A1-FEEE-4151-A433-E887B93F56F3}" type="slidenum">
              <a:rPr lang="en-US" smtClean="0"/>
              <a:t>31</a:t>
            </a:fld>
            <a:endParaRPr lang="en-US"/>
          </a:p>
        </p:txBody>
      </p:sp>
    </p:spTree>
    <p:extLst>
      <p:ext uri="{BB962C8B-B14F-4D97-AF65-F5344CB8AC3E}">
        <p14:creationId xmlns:p14="http://schemas.microsoft.com/office/powerpoint/2010/main" val="3591606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Metro amnesty will be held at the new storage location. </a:t>
            </a:r>
          </a:p>
          <a:p>
            <a:r>
              <a:rPr lang="en-US"/>
              <a:t>Districts outside the metro will vary – please relay your district specifics. </a:t>
            </a:r>
          </a:p>
          <a:p>
            <a:endParaRPr lang="en-US"/>
          </a:p>
          <a:p>
            <a:r>
              <a:rPr lang="en-US"/>
              <a:t>Storefront reservation guide can be found in the Training tab of your leader portal and will be uploaded to https://mac-bsa.org/scouting-tools/popcorn/ </a:t>
            </a:r>
          </a:p>
        </p:txBody>
      </p:sp>
      <p:sp>
        <p:nvSpPr>
          <p:cNvPr id="4" name="Slide Number Placeholder 3"/>
          <p:cNvSpPr>
            <a:spLocks noGrp="1"/>
          </p:cNvSpPr>
          <p:nvPr>
            <p:ph type="sldNum" sz="quarter" idx="5"/>
          </p:nvPr>
        </p:nvSpPr>
        <p:spPr/>
        <p:txBody>
          <a:bodyPr/>
          <a:lstStyle/>
          <a:p>
            <a:fld id="{09B3ACBA-7193-48F5-98FB-7F56D33FBCB5}" type="slidenum">
              <a:rPr lang="en-US" smtClean="0"/>
              <a:t>32</a:t>
            </a:fld>
            <a:endParaRPr lang="en-US"/>
          </a:p>
        </p:txBody>
      </p:sp>
    </p:spTree>
    <p:extLst>
      <p:ext uri="{BB962C8B-B14F-4D97-AF65-F5344CB8AC3E}">
        <p14:creationId xmlns:p14="http://schemas.microsoft.com/office/powerpoint/2010/main" val="1404142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3ACBA-7193-48F5-98FB-7F56D33FBCB5}" type="slidenum">
              <a:rPr lang="en-US" smtClean="0"/>
              <a:t>33</a:t>
            </a:fld>
            <a:endParaRPr lang="en-US"/>
          </a:p>
        </p:txBody>
      </p:sp>
    </p:spTree>
    <p:extLst>
      <p:ext uri="{BB962C8B-B14F-4D97-AF65-F5344CB8AC3E}">
        <p14:creationId xmlns:p14="http://schemas.microsoft.com/office/powerpoint/2010/main" val="2698403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F9A8A1-FEEE-4151-A433-E887B93F56F3}" type="slidenum">
              <a:rPr lang="en-US" smtClean="0"/>
              <a:t>34</a:t>
            </a:fld>
            <a:endParaRPr lang="en-US"/>
          </a:p>
        </p:txBody>
      </p:sp>
    </p:spTree>
    <p:extLst>
      <p:ext uri="{BB962C8B-B14F-4D97-AF65-F5344CB8AC3E}">
        <p14:creationId xmlns:p14="http://schemas.microsoft.com/office/powerpoint/2010/main" val="25703071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Chocolate is NOT returnable at all (including amnesty day). </a:t>
            </a:r>
          </a:p>
        </p:txBody>
      </p:sp>
      <p:sp>
        <p:nvSpPr>
          <p:cNvPr id="4" name="Slide Number Placeholder 3"/>
          <p:cNvSpPr>
            <a:spLocks noGrp="1"/>
          </p:cNvSpPr>
          <p:nvPr>
            <p:ph type="sldNum" sz="quarter" idx="5"/>
          </p:nvPr>
        </p:nvSpPr>
        <p:spPr/>
        <p:txBody>
          <a:bodyPr/>
          <a:lstStyle/>
          <a:p>
            <a:fld id="{0DF9A8A1-FEEE-4151-A433-E887B93F56F3}" type="slidenum">
              <a:rPr lang="en-US" smtClean="0"/>
              <a:t>35</a:t>
            </a:fld>
            <a:endParaRPr lang="en-US"/>
          </a:p>
        </p:txBody>
      </p:sp>
    </p:spTree>
    <p:extLst>
      <p:ext uri="{BB962C8B-B14F-4D97-AF65-F5344CB8AC3E}">
        <p14:creationId xmlns:p14="http://schemas.microsoft.com/office/powerpoint/2010/main" val="3839284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*Credit and online sales will be applied to the Unit invoice first, then will be available for payout. </a:t>
            </a:r>
          </a:p>
          <a:p>
            <a:endParaRPr lang="en-US"/>
          </a:p>
          <a:p>
            <a:r>
              <a:rPr lang="en-US"/>
              <a:t>Units paying out “to the Unit” – this is the most automated process. The bank information must be entered into secure bank portion of the “Unit Info” tab in the Leader Portal. </a:t>
            </a:r>
          </a:p>
          <a:p>
            <a:endParaRPr lang="en-US"/>
          </a:p>
          <a:p>
            <a:r>
              <a:rPr lang="en-US"/>
              <a:t>If directing payment to the Council, it will be deposited to the UDA, where it can be used for council fees, Scout shop, membership, etc. OR a Unit may request to withdraw from the UDA to be able to deposit to their Unit bank account. </a:t>
            </a:r>
          </a:p>
        </p:txBody>
      </p:sp>
      <p:sp>
        <p:nvSpPr>
          <p:cNvPr id="4" name="Slide Number Placeholder 3"/>
          <p:cNvSpPr>
            <a:spLocks noGrp="1"/>
          </p:cNvSpPr>
          <p:nvPr>
            <p:ph type="sldNum" sz="quarter" idx="5"/>
          </p:nvPr>
        </p:nvSpPr>
        <p:spPr/>
        <p:txBody>
          <a:bodyPr/>
          <a:lstStyle/>
          <a:p>
            <a:fld id="{09B3ACBA-7193-48F5-98FB-7F56D33FBCB5}" type="slidenum">
              <a:rPr lang="en-US" smtClean="0"/>
              <a:t>36</a:t>
            </a:fld>
            <a:endParaRPr lang="en-US"/>
          </a:p>
        </p:txBody>
      </p:sp>
    </p:spTree>
    <p:extLst>
      <p:ext uri="{BB962C8B-B14F-4D97-AF65-F5344CB8AC3E}">
        <p14:creationId xmlns:p14="http://schemas.microsoft.com/office/powerpoint/2010/main" val="3715070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Optional for Units to order for your Unit or require parents/Scouts to directly order themselves. Use the link to place your order. The link will also be available on the MAC popcorn landing page. </a:t>
            </a:r>
          </a:p>
          <a:p>
            <a:endParaRPr lang="en-US"/>
          </a:p>
          <a:p>
            <a:r>
              <a:rPr lang="en-US"/>
              <a:t>*sizes XXL+ are $12-$14 </a:t>
            </a:r>
          </a:p>
          <a:p>
            <a:endParaRPr lang="en-US"/>
          </a:p>
        </p:txBody>
      </p:sp>
      <p:sp>
        <p:nvSpPr>
          <p:cNvPr id="4" name="Slide Number Placeholder 3"/>
          <p:cNvSpPr>
            <a:spLocks noGrp="1"/>
          </p:cNvSpPr>
          <p:nvPr>
            <p:ph type="sldNum" sz="quarter" idx="5"/>
          </p:nvPr>
        </p:nvSpPr>
        <p:spPr/>
        <p:txBody>
          <a:bodyPr/>
          <a:lstStyle/>
          <a:p>
            <a:fld id="{0DF9A8A1-FEEE-4151-A433-E887B93F56F3}" type="slidenum">
              <a:rPr lang="en-US" smtClean="0"/>
              <a:t>37</a:t>
            </a:fld>
            <a:endParaRPr lang="en-US"/>
          </a:p>
        </p:txBody>
      </p:sp>
    </p:spTree>
    <p:extLst>
      <p:ext uri="{BB962C8B-B14F-4D97-AF65-F5344CB8AC3E}">
        <p14:creationId xmlns:p14="http://schemas.microsoft.com/office/powerpoint/2010/main" val="620358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https://mac-bsa.org/app/uploads/2022/03/Pack-Promise-to-Parents.pdf at https://mac-bsa.org/scouting-tools/iyos/ for more “Promise To Parents” details. </a:t>
            </a:r>
          </a:p>
        </p:txBody>
      </p:sp>
      <p:sp>
        <p:nvSpPr>
          <p:cNvPr id="4" name="Slide Number Placeholder 3"/>
          <p:cNvSpPr>
            <a:spLocks noGrp="1"/>
          </p:cNvSpPr>
          <p:nvPr>
            <p:ph type="sldNum" sz="quarter" idx="5"/>
          </p:nvPr>
        </p:nvSpPr>
        <p:spPr/>
        <p:txBody>
          <a:bodyPr/>
          <a:lstStyle/>
          <a:p>
            <a:fld id="{09B3ACBA-7193-48F5-98FB-7F56D33FBCB5}" type="slidenum">
              <a:rPr lang="en-US" smtClean="0"/>
              <a:t>38</a:t>
            </a:fld>
            <a:endParaRPr lang="en-US"/>
          </a:p>
        </p:txBody>
      </p:sp>
    </p:spTree>
    <p:extLst>
      <p:ext uri="{BB962C8B-B14F-4D97-AF65-F5344CB8AC3E}">
        <p14:creationId xmlns:p14="http://schemas.microsoft.com/office/powerpoint/2010/main" val="12316767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3ACBA-7193-48F5-98FB-7F56D33FBCB5}" type="slidenum">
              <a:rPr lang="en-US" smtClean="0"/>
              <a:t>39</a:t>
            </a:fld>
            <a:endParaRPr lang="en-US"/>
          </a:p>
        </p:txBody>
      </p:sp>
    </p:spTree>
    <p:extLst>
      <p:ext uri="{BB962C8B-B14F-4D97-AF65-F5344CB8AC3E}">
        <p14:creationId xmlns:p14="http://schemas.microsoft.com/office/powerpoint/2010/main" val="1630419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3ACBA-7193-48F5-98FB-7F56D33FBCB5}" type="slidenum">
              <a:rPr lang="en-US" smtClean="0"/>
              <a:t>40</a:t>
            </a:fld>
            <a:endParaRPr lang="en-US"/>
          </a:p>
        </p:txBody>
      </p:sp>
    </p:spTree>
    <p:extLst>
      <p:ext uri="{BB962C8B-B14F-4D97-AF65-F5344CB8AC3E}">
        <p14:creationId xmlns:p14="http://schemas.microsoft.com/office/powerpoint/2010/main" val="65392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Just like we want Scouts to practice their sales pitch, don’t forget to prepare for your kickoff. Work with other leadership or parents to assist. Be prepared with your “per Scout” and overall “Unit” goal.</a:t>
            </a:r>
          </a:p>
        </p:txBody>
      </p:sp>
      <p:sp>
        <p:nvSpPr>
          <p:cNvPr id="4" name="Slide Number Placeholder 3"/>
          <p:cNvSpPr>
            <a:spLocks noGrp="1"/>
          </p:cNvSpPr>
          <p:nvPr>
            <p:ph type="sldNum" sz="quarter" idx="5"/>
          </p:nvPr>
        </p:nvSpPr>
        <p:spPr/>
        <p:txBody>
          <a:bodyPr/>
          <a:lstStyle/>
          <a:p>
            <a:fld id="{0DF9A8A1-FEEE-4151-A433-E887B93F56F3}" type="slidenum">
              <a:rPr lang="en-US" smtClean="0"/>
              <a:t>6</a:t>
            </a:fld>
            <a:endParaRPr lang="en-US"/>
          </a:p>
        </p:txBody>
      </p:sp>
    </p:spTree>
    <p:extLst>
      <p:ext uri="{BB962C8B-B14F-4D97-AF65-F5344CB8AC3E}">
        <p14:creationId xmlns:p14="http://schemas.microsoft.com/office/powerpoint/2010/main" val="41579181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3ACBA-7193-48F5-98FB-7F56D33FBCB5}" type="slidenum">
              <a:rPr lang="en-US" smtClean="0"/>
              <a:t>41</a:t>
            </a:fld>
            <a:endParaRPr lang="en-US"/>
          </a:p>
        </p:txBody>
      </p:sp>
    </p:spTree>
    <p:extLst>
      <p:ext uri="{BB962C8B-B14F-4D97-AF65-F5344CB8AC3E}">
        <p14:creationId xmlns:p14="http://schemas.microsoft.com/office/powerpoint/2010/main" val="32148617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3ACBA-7193-48F5-98FB-7F56D33FBCB5}" type="slidenum">
              <a:rPr lang="en-US" smtClean="0"/>
              <a:t>42</a:t>
            </a:fld>
            <a:endParaRPr lang="en-US"/>
          </a:p>
        </p:txBody>
      </p:sp>
    </p:spTree>
    <p:extLst>
      <p:ext uri="{BB962C8B-B14F-4D97-AF65-F5344CB8AC3E}">
        <p14:creationId xmlns:p14="http://schemas.microsoft.com/office/powerpoint/2010/main" val="1224598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of these are available through the app. Each Unit will be different on how they set up storefronts (&amp; shifts), wagon – does your Unit have wagon bundles, take order only, etc.? </a:t>
            </a:r>
          </a:p>
          <a:p>
            <a:endParaRPr lang="en-US"/>
          </a:p>
          <a:p>
            <a:endParaRPr lang="en-US"/>
          </a:p>
          <a:p>
            <a:endParaRPr lang="en-US"/>
          </a:p>
        </p:txBody>
      </p:sp>
      <p:sp>
        <p:nvSpPr>
          <p:cNvPr id="4" name="Slide Number Placeholder 3"/>
          <p:cNvSpPr>
            <a:spLocks noGrp="1"/>
          </p:cNvSpPr>
          <p:nvPr>
            <p:ph type="sldNum" sz="quarter" idx="5"/>
          </p:nvPr>
        </p:nvSpPr>
        <p:spPr/>
        <p:txBody>
          <a:bodyPr/>
          <a:lstStyle/>
          <a:p>
            <a:fld id="{09B3ACBA-7193-48F5-98FB-7F56D33FBCB5}" type="slidenum">
              <a:rPr lang="en-US" smtClean="0"/>
              <a:t>8</a:t>
            </a:fld>
            <a:endParaRPr lang="en-US"/>
          </a:p>
        </p:txBody>
      </p:sp>
    </p:spTree>
    <p:extLst>
      <p:ext uri="{BB962C8B-B14F-4D97-AF65-F5344CB8AC3E}">
        <p14:creationId xmlns:p14="http://schemas.microsoft.com/office/powerpoint/2010/main" val="351186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3ACBA-7193-48F5-98FB-7F56D33FBCB5}" type="slidenum">
              <a:rPr lang="en-US" smtClean="0"/>
              <a:t>10</a:t>
            </a:fld>
            <a:endParaRPr lang="en-US"/>
          </a:p>
        </p:txBody>
      </p:sp>
    </p:spTree>
    <p:extLst>
      <p:ext uri="{BB962C8B-B14F-4D97-AF65-F5344CB8AC3E}">
        <p14:creationId xmlns:p14="http://schemas.microsoft.com/office/powerpoint/2010/main" val="6130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Unit leaders find it easiest to save a short cut to their TE login on their phone, which makes it as easy as an app. </a:t>
            </a:r>
          </a:p>
        </p:txBody>
      </p:sp>
      <p:sp>
        <p:nvSpPr>
          <p:cNvPr id="4" name="Slide Number Placeholder 3"/>
          <p:cNvSpPr>
            <a:spLocks noGrp="1"/>
          </p:cNvSpPr>
          <p:nvPr>
            <p:ph type="sldNum" sz="quarter" idx="5"/>
          </p:nvPr>
        </p:nvSpPr>
        <p:spPr/>
        <p:txBody>
          <a:bodyPr/>
          <a:lstStyle/>
          <a:p>
            <a:fld id="{0DF9A8A1-FEEE-4151-A433-E887B93F56F3}" type="slidenum">
              <a:rPr lang="en-US" smtClean="0"/>
              <a:t>11</a:t>
            </a:fld>
            <a:endParaRPr lang="en-US"/>
          </a:p>
        </p:txBody>
      </p:sp>
    </p:spTree>
    <p:extLst>
      <p:ext uri="{BB962C8B-B14F-4D97-AF65-F5344CB8AC3E}">
        <p14:creationId xmlns:p14="http://schemas.microsoft.com/office/powerpoint/2010/main" val="149557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Trail’s End App is for Scouts only. This will communicate directly to your Unit Leader portal that you will access from your web browser (Chrome, Safari, or Firefox). </a:t>
            </a:r>
          </a:p>
          <a:p>
            <a:r>
              <a:rPr lang="en-US"/>
              <a:t>If Scouts don’t have access to the app, they can always use the order form, then enter when they get home online by logging in. Note – credit card payments can only be recorded through the app. </a:t>
            </a:r>
          </a:p>
          <a:p>
            <a:endParaRPr lang="en-US"/>
          </a:p>
        </p:txBody>
      </p:sp>
      <p:sp>
        <p:nvSpPr>
          <p:cNvPr id="4" name="Slide Number Placeholder 3"/>
          <p:cNvSpPr>
            <a:spLocks noGrp="1"/>
          </p:cNvSpPr>
          <p:nvPr>
            <p:ph type="sldNum" sz="quarter" idx="5"/>
          </p:nvPr>
        </p:nvSpPr>
        <p:spPr/>
        <p:txBody>
          <a:bodyPr/>
          <a:lstStyle/>
          <a:p>
            <a:fld id="{0DF9A8A1-FEEE-4151-A433-E887B93F56F3}" type="slidenum">
              <a:rPr lang="en-US" smtClean="0"/>
              <a:t>12</a:t>
            </a:fld>
            <a:endParaRPr lang="en-US"/>
          </a:p>
        </p:txBody>
      </p:sp>
    </p:spTree>
    <p:extLst>
      <p:ext uri="{BB962C8B-B14F-4D97-AF65-F5344CB8AC3E}">
        <p14:creationId xmlns:p14="http://schemas.microsoft.com/office/powerpoint/2010/main" val="376018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Recommended to have c type adapters if using swipe readers. Most recommended – Bluetooth reader for more payment options. Remember not to instruct parents/Scouts not to login into Square, all sales need to be rung into TE app with the Scout logged in. Users MUST allow app permissions for sales. </a:t>
            </a:r>
          </a:p>
        </p:txBody>
      </p:sp>
      <p:sp>
        <p:nvSpPr>
          <p:cNvPr id="4" name="Slide Number Placeholder 3"/>
          <p:cNvSpPr>
            <a:spLocks noGrp="1"/>
          </p:cNvSpPr>
          <p:nvPr>
            <p:ph type="sldNum" sz="quarter" idx="5"/>
          </p:nvPr>
        </p:nvSpPr>
        <p:spPr/>
        <p:txBody>
          <a:bodyPr/>
          <a:lstStyle/>
          <a:p>
            <a:fld id="{0DF9A8A1-FEEE-4151-A433-E887B93F56F3}" type="slidenum">
              <a:rPr lang="en-US" smtClean="0"/>
              <a:t>13</a:t>
            </a:fld>
            <a:endParaRPr lang="en-US"/>
          </a:p>
        </p:txBody>
      </p:sp>
    </p:spTree>
    <p:extLst>
      <p:ext uri="{BB962C8B-B14F-4D97-AF65-F5344CB8AC3E}">
        <p14:creationId xmlns:p14="http://schemas.microsoft.com/office/powerpoint/2010/main" val="1605268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B3ACBA-7193-48F5-98FB-7F56D33FBCB5}" type="slidenum">
              <a:rPr lang="en-US" smtClean="0"/>
              <a:t>14</a:t>
            </a:fld>
            <a:endParaRPr lang="en-US"/>
          </a:p>
        </p:txBody>
      </p:sp>
    </p:spTree>
    <p:extLst>
      <p:ext uri="{BB962C8B-B14F-4D97-AF65-F5344CB8AC3E}">
        <p14:creationId xmlns:p14="http://schemas.microsoft.com/office/powerpoint/2010/main" val="3151976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4FF4A-7E97-462B-9BA2-A9A44B4297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0E5E5A-A275-4FAD-A25B-B17C69ABE6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2F16DC-D92D-4A6F-AA42-180D9A91409E}"/>
              </a:ext>
            </a:extLst>
          </p:cNvPr>
          <p:cNvSpPr>
            <a:spLocks noGrp="1"/>
          </p:cNvSpPr>
          <p:nvPr>
            <p:ph type="dt" sz="half" idx="10"/>
          </p:nvPr>
        </p:nvSpPr>
        <p:spPr/>
        <p:txBody>
          <a:bodyPr/>
          <a:lstStyle/>
          <a:p>
            <a:fld id="{11C68986-6867-46DF-B9DC-AC67C7B4336F}" type="datetimeFigureOut">
              <a:rPr lang="en-US" smtClean="0"/>
              <a:t>8/15/2022</a:t>
            </a:fld>
            <a:endParaRPr lang="en-US"/>
          </a:p>
        </p:txBody>
      </p:sp>
      <p:sp>
        <p:nvSpPr>
          <p:cNvPr id="5" name="Footer Placeholder 4">
            <a:extLst>
              <a:ext uri="{FF2B5EF4-FFF2-40B4-BE49-F238E27FC236}">
                <a16:creationId xmlns:a16="http://schemas.microsoft.com/office/drawing/2014/main" id="{BABB73D5-5DFF-44C5-B801-B1288457F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B2139F-B2B1-4F80-BA82-92C041EC3EBD}"/>
              </a:ext>
            </a:extLst>
          </p:cNvPr>
          <p:cNvSpPr>
            <a:spLocks noGrp="1"/>
          </p:cNvSpPr>
          <p:nvPr>
            <p:ph type="sldNum" sz="quarter" idx="12"/>
          </p:nvPr>
        </p:nvSpPr>
        <p:spPr/>
        <p:txBody>
          <a:bodyPr/>
          <a:lstStyle/>
          <a:p>
            <a:fld id="{704D8005-5A36-48DF-9617-5FE36619BB8D}" type="slidenum">
              <a:rPr lang="en-US" smtClean="0"/>
              <a:t>‹#›</a:t>
            </a:fld>
            <a:endParaRPr lang="en-US"/>
          </a:p>
        </p:txBody>
      </p:sp>
    </p:spTree>
    <p:extLst>
      <p:ext uri="{BB962C8B-B14F-4D97-AF65-F5344CB8AC3E}">
        <p14:creationId xmlns:p14="http://schemas.microsoft.com/office/powerpoint/2010/main" val="1279634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CC4A-08DF-47D8-81C7-E3C2D5AC33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7B386A-E56E-4FAD-9C72-DBC00DB34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A0D02D-6088-4B81-9FEA-82E3B91CB47E}"/>
              </a:ext>
            </a:extLst>
          </p:cNvPr>
          <p:cNvSpPr>
            <a:spLocks noGrp="1"/>
          </p:cNvSpPr>
          <p:nvPr>
            <p:ph type="dt" sz="half" idx="10"/>
          </p:nvPr>
        </p:nvSpPr>
        <p:spPr/>
        <p:txBody>
          <a:bodyPr/>
          <a:lstStyle/>
          <a:p>
            <a:fld id="{11C68986-6867-46DF-B9DC-AC67C7B4336F}" type="datetimeFigureOut">
              <a:rPr lang="en-US" smtClean="0"/>
              <a:t>8/15/2022</a:t>
            </a:fld>
            <a:endParaRPr lang="en-US"/>
          </a:p>
        </p:txBody>
      </p:sp>
      <p:sp>
        <p:nvSpPr>
          <p:cNvPr id="5" name="Footer Placeholder 4">
            <a:extLst>
              <a:ext uri="{FF2B5EF4-FFF2-40B4-BE49-F238E27FC236}">
                <a16:creationId xmlns:a16="http://schemas.microsoft.com/office/drawing/2014/main" id="{BE13BDBB-360D-4FA5-928F-3808E31F9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0DA2BC-EDDA-454D-91C6-135128B81C8D}"/>
              </a:ext>
            </a:extLst>
          </p:cNvPr>
          <p:cNvSpPr>
            <a:spLocks noGrp="1"/>
          </p:cNvSpPr>
          <p:nvPr>
            <p:ph type="sldNum" sz="quarter" idx="12"/>
          </p:nvPr>
        </p:nvSpPr>
        <p:spPr/>
        <p:txBody>
          <a:bodyPr/>
          <a:lstStyle/>
          <a:p>
            <a:fld id="{704D8005-5A36-48DF-9617-5FE36619BB8D}" type="slidenum">
              <a:rPr lang="en-US" smtClean="0"/>
              <a:t>‹#›</a:t>
            </a:fld>
            <a:endParaRPr lang="en-US"/>
          </a:p>
        </p:txBody>
      </p:sp>
    </p:spTree>
    <p:extLst>
      <p:ext uri="{BB962C8B-B14F-4D97-AF65-F5344CB8AC3E}">
        <p14:creationId xmlns:p14="http://schemas.microsoft.com/office/powerpoint/2010/main" val="2740418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73D84B-9134-4022-B9F7-D03BF57C85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A9B35-64E9-414F-A3A2-7E577EB537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FE1A8-3784-4ED8-B2FC-291A42249ED8}"/>
              </a:ext>
            </a:extLst>
          </p:cNvPr>
          <p:cNvSpPr>
            <a:spLocks noGrp="1"/>
          </p:cNvSpPr>
          <p:nvPr>
            <p:ph type="dt" sz="half" idx="10"/>
          </p:nvPr>
        </p:nvSpPr>
        <p:spPr/>
        <p:txBody>
          <a:bodyPr/>
          <a:lstStyle/>
          <a:p>
            <a:fld id="{11C68986-6867-46DF-B9DC-AC67C7B4336F}" type="datetimeFigureOut">
              <a:rPr lang="en-US" smtClean="0"/>
              <a:t>8/15/2022</a:t>
            </a:fld>
            <a:endParaRPr lang="en-US"/>
          </a:p>
        </p:txBody>
      </p:sp>
      <p:sp>
        <p:nvSpPr>
          <p:cNvPr id="5" name="Footer Placeholder 4">
            <a:extLst>
              <a:ext uri="{FF2B5EF4-FFF2-40B4-BE49-F238E27FC236}">
                <a16:creationId xmlns:a16="http://schemas.microsoft.com/office/drawing/2014/main" id="{C67E7FEB-F0E6-44BB-B2BE-C4375719AF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09C3A2-F190-4EF7-AE2E-3BDB23FB5EC9}"/>
              </a:ext>
            </a:extLst>
          </p:cNvPr>
          <p:cNvSpPr>
            <a:spLocks noGrp="1"/>
          </p:cNvSpPr>
          <p:nvPr>
            <p:ph type="sldNum" sz="quarter" idx="12"/>
          </p:nvPr>
        </p:nvSpPr>
        <p:spPr/>
        <p:txBody>
          <a:bodyPr/>
          <a:lstStyle/>
          <a:p>
            <a:fld id="{704D8005-5A36-48DF-9617-5FE36619BB8D}" type="slidenum">
              <a:rPr lang="en-US" smtClean="0"/>
              <a:t>‹#›</a:t>
            </a:fld>
            <a:endParaRPr lang="en-US"/>
          </a:p>
        </p:txBody>
      </p:sp>
    </p:spTree>
    <p:extLst>
      <p:ext uri="{BB962C8B-B14F-4D97-AF65-F5344CB8AC3E}">
        <p14:creationId xmlns:p14="http://schemas.microsoft.com/office/powerpoint/2010/main" val="171204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5373-F4DC-402F-86A5-F0B17B4BD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871535-2957-41F8-9199-786E7AF699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6D8F8-AB22-4621-94CF-20C22AE1A093}"/>
              </a:ext>
            </a:extLst>
          </p:cNvPr>
          <p:cNvSpPr>
            <a:spLocks noGrp="1"/>
          </p:cNvSpPr>
          <p:nvPr>
            <p:ph type="dt" sz="half" idx="10"/>
          </p:nvPr>
        </p:nvSpPr>
        <p:spPr/>
        <p:txBody>
          <a:bodyPr/>
          <a:lstStyle/>
          <a:p>
            <a:fld id="{11C68986-6867-46DF-B9DC-AC67C7B4336F}" type="datetimeFigureOut">
              <a:rPr lang="en-US" smtClean="0"/>
              <a:t>8/15/2022</a:t>
            </a:fld>
            <a:endParaRPr lang="en-US"/>
          </a:p>
        </p:txBody>
      </p:sp>
      <p:sp>
        <p:nvSpPr>
          <p:cNvPr id="5" name="Footer Placeholder 4">
            <a:extLst>
              <a:ext uri="{FF2B5EF4-FFF2-40B4-BE49-F238E27FC236}">
                <a16:creationId xmlns:a16="http://schemas.microsoft.com/office/drawing/2014/main" id="{23AB1A24-8A25-414F-9084-1E345A3139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78DB44-2879-4CC3-ABF9-6CC9AB06211A}"/>
              </a:ext>
            </a:extLst>
          </p:cNvPr>
          <p:cNvSpPr>
            <a:spLocks noGrp="1"/>
          </p:cNvSpPr>
          <p:nvPr>
            <p:ph type="sldNum" sz="quarter" idx="12"/>
          </p:nvPr>
        </p:nvSpPr>
        <p:spPr/>
        <p:txBody>
          <a:bodyPr/>
          <a:lstStyle/>
          <a:p>
            <a:fld id="{704D8005-5A36-48DF-9617-5FE36619BB8D}" type="slidenum">
              <a:rPr lang="en-US" smtClean="0"/>
              <a:t>‹#›</a:t>
            </a:fld>
            <a:endParaRPr lang="en-US"/>
          </a:p>
        </p:txBody>
      </p:sp>
    </p:spTree>
    <p:extLst>
      <p:ext uri="{BB962C8B-B14F-4D97-AF65-F5344CB8AC3E}">
        <p14:creationId xmlns:p14="http://schemas.microsoft.com/office/powerpoint/2010/main" val="287815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BDF18-6000-4A20-B30C-13577E9472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4F334E-BAB6-4538-9C7C-C2B13DE055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CC7E15-6243-4471-9D6D-AE417BF416F8}"/>
              </a:ext>
            </a:extLst>
          </p:cNvPr>
          <p:cNvSpPr>
            <a:spLocks noGrp="1"/>
          </p:cNvSpPr>
          <p:nvPr>
            <p:ph type="dt" sz="half" idx="10"/>
          </p:nvPr>
        </p:nvSpPr>
        <p:spPr/>
        <p:txBody>
          <a:bodyPr/>
          <a:lstStyle/>
          <a:p>
            <a:fld id="{11C68986-6867-46DF-B9DC-AC67C7B4336F}" type="datetimeFigureOut">
              <a:rPr lang="en-US" smtClean="0"/>
              <a:t>8/15/2022</a:t>
            </a:fld>
            <a:endParaRPr lang="en-US"/>
          </a:p>
        </p:txBody>
      </p:sp>
      <p:sp>
        <p:nvSpPr>
          <p:cNvPr id="5" name="Footer Placeholder 4">
            <a:extLst>
              <a:ext uri="{FF2B5EF4-FFF2-40B4-BE49-F238E27FC236}">
                <a16:creationId xmlns:a16="http://schemas.microsoft.com/office/drawing/2014/main" id="{26E7392C-6B3A-4DCB-A5FE-74D156D0B2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4B0F0-652F-43AF-B338-74F8AD2155F5}"/>
              </a:ext>
            </a:extLst>
          </p:cNvPr>
          <p:cNvSpPr>
            <a:spLocks noGrp="1"/>
          </p:cNvSpPr>
          <p:nvPr>
            <p:ph type="sldNum" sz="quarter" idx="12"/>
          </p:nvPr>
        </p:nvSpPr>
        <p:spPr/>
        <p:txBody>
          <a:bodyPr/>
          <a:lstStyle/>
          <a:p>
            <a:fld id="{704D8005-5A36-48DF-9617-5FE36619BB8D}" type="slidenum">
              <a:rPr lang="en-US" smtClean="0"/>
              <a:t>‹#›</a:t>
            </a:fld>
            <a:endParaRPr lang="en-US"/>
          </a:p>
        </p:txBody>
      </p:sp>
    </p:spTree>
    <p:extLst>
      <p:ext uri="{BB962C8B-B14F-4D97-AF65-F5344CB8AC3E}">
        <p14:creationId xmlns:p14="http://schemas.microsoft.com/office/powerpoint/2010/main" val="338140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582EB-57B9-4D82-B7FC-D83026A96C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DFA066-AEEF-4F0E-8E06-3926DC6BB6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284895-5D7E-48F7-A1D8-8EBAD335FF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27FB4A-112C-4004-91D7-A48629073B16}"/>
              </a:ext>
            </a:extLst>
          </p:cNvPr>
          <p:cNvSpPr>
            <a:spLocks noGrp="1"/>
          </p:cNvSpPr>
          <p:nvPr>
            <p:ph type="dt" sz="half" idx="10"/>
          </p:nvPr>
        </p:nvSpPr>
        <p:spPr/>
        <p:txBody>
          <a:bodyPr/>
          <a:lstStyle/>
          <a:p>
            <a:fld id="{11C68986-6867-46DF-B9DC-AC67C7B4336F}" type="datetimeFigureOut">
              <a:rPr lang="en-US" smtClean="0"/>
              <a:t>8/15/2022</a:t>
            </a:fld>
            <a:endParaRPr lang="en-US"/>
          </a:p>
        </p:txBody>
      </p:sp>
      <p:sp>
        <p:nvSpPr>
          <p:cNvPr id="6" name="Footer Placeholder 5">
            <a:extLst>
              <a:ext uri="{FF2B5EF4-FFF2-40B4-BE49-F238E27FC236}">
                <a16:creationId xmlns:a16="http://schemas.microsoft.com/office/drawing/2014/main" id="{CB55078A-B37B-45D4-9D4A-7D40A2BE0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E3647A-AC4A-4638-8B28-876281FE03D9}"/>
              </a:ext>
            </a:extLst>
          </p:cNvPr>
          <p:cNvSpPr>
            <a:spLocks noGrp="1"/>
          </p:cNvSpPr>
          <p:nvPr>
            <p:ph type="sldNum" sz="quarter" idx="12"/>
          </p:nvPr>
        </p:nvSpPr>
        <p:spPr/>
        <p:txBody>
          <a:bodyPr/>
          <a:lstStyle/>
          <a:p>
            <a:fld id="{704D8005-5A36-48DF-9617-5FE36619BB8D}" type="slidenum">
              <a:rPr lang="en-US" smtClean="0"/>
              <a:t>‹#›</a:t>
            </a:fld>
            <a:endParaRPr lang="en-US"/>
          </a:p>
        </p:txBody>
      </p:sp>
    </p:spTree>
    <p:extLst>
      <p:ext uri="{BB962C8B-B14F-4D97-AF65-F5344CB8AC3E}">
        <p14:creationId xmlns:p14="http://schemas.microsoft.com/office/powerpoint/2010/main" val="100661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3AC60-FDE3-4567-946B-5B4F01EB11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BAA39D-551A-49E6-97E0-9A7318EAD8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E74E96-C14B-4B14-9443-B423F1F396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BD8F56-199C-4867-BE5A-13849CB0C2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DBF96A-1781-474F-B903-5B2A8C4690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D17FDE-0FF5-4B04-B83E-1623193B4E96}"/>
              </a:ext>
            </a:extLst>
          </p:cNvPr>
          <p:cNvSpPr>
            <a:spLocks noGrp="1"/>
          </p:cNvSpPr>
          <p:nvPr>
            <p:ph type="dt" sz="half" idx="10"/>
          </p:nvPr>
        </p:nvSpPr>
        <p:spPr/>
        <p:txBody>
          <a:bodyPr/>
          <a:lstStyle/>
          <a:p>
            <a:fld id="{11C68986-6867-46DF-B9DC-AC67C7B4336F}" type="datetimeFigureOut">
              <a:rPr lang="en-US" smtClean="0"/>
              <a:t>8/15/2022</a:t>
            </a:fld>
            <a:endParaRPr lang="en-US"/>
          </a:p>
        </p:txBody>
      </p:sp>
      <p:sp>
        <p:nvSpPr>
          <p:cNvPr id="8" name="Footer Placeholder 7">
            <a:extLst>
              <a:ext uri="{FF2B5EF4-FFF2-40B4-BE49-F238E27FC236}">
                <a16:creationId xmlns:a16="http://schemas.microsoft.com/office/drawing/2014/main" id="{A17BD68B-A444-4DE1-9AF8-8017B56E59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907B32-E81D-4135-9115-F7D830001F0C}"/>
              </a:ext>
            </a:extLst>
          </p:cNvPr>
          <p:cNvSpPr>
            <a:spLocks noGrp="1"/>
          </p:cNvSpPr>
          <p:nvPr>
            <p:ph type="sldNum" sz="quarter" idx="12"/>
          </p:nvPr>
        </p:nvSpPr>
        <p:spPr/>
        <p:txBody>
          <a:bodyPr/>
          <a:lstStyle/>
          <a:p>
            <a:fld id="{704D8005-5A36-48DF-9617-5FE36619BB8D}" type="slidenum">
              <a:rPr lang="en-US" smtClean="0"/>
              <a:t>‹#›</a:t>
            </a:fld>
            <a:endParaRPr lang="en-US"/>
          </a:p>
        </p:txBody>
      </p:sp>
    </p:spTree>
    <p:extLst>
      <p:ext uri="{BB962C8B-B14F-4D97-AF65-F5344CB8AC3E}">
        <p14:creationId xmlns:p14="http://schemas.microsoft.com/office/powerpoint/2010/main" val="2028677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82D9F-D1FB-4E3D-A2FE-82B035E7A4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DF9AFC-2D2D-49FA-8B2A-C4C6E03E8BDB}"/>
              </a:ext>
            </a:extLst>
          </p:cNvPr>
          <p:cNvSpPr>
            <a:spLocks noGrp="1"/>
          </p:cNvSpPr>
          <p:nvPr>
            <p:ph type="dt" sz="half" idx="10"/>
          </p:nvPr>
        </p:nvSpPr>
        <p:spPr/>
        <p:txBody>
          <a:bodyPr/>
          <a:lstStyle/>
          <a:p>
            <a:fld id="{11C68986-6867-46DF-B9DC-AC67C7B4336F}" type="datetimeFigureOut">
              <a:rPr lang="en-US" smtClean="0"/>
              <a:t>8/15/2022</a:t>
            </a:fld>
            <a:endParaRPr lang="en-US"/>
          </a:p>
        </p:txBody>
      </p:sp>
      <p:sp>
        <p:nvSpPr>
          <p:cNvPr id="4" name="Footer Placeholder 3">
            <a:extLst>
              <a:ext uri="{FF2B5EF4-FFF2-40B4-BE49-F238E27FC236}">
                <a16:creationId xmlns:a16="http://schemas.microsoft.com/office/drawing/2014/main" id="{DEE989D1-E04A-4DA9-B4A9-1E70216C6E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2D8D16-B18C-4567-8A40-C09CDA7D283B}"/>
              </a:ext>
            </a:extLst>
          </p:cNvPr>
          <p:cNvSpPr>
            <a:spLocks noGrp="1"/>
          </p:cNvSpPr>
          <p:nvPr>
            <p:ph type="sldNum" sz="quarter" idx="12"/>
          </p:nvPr>
        </p:nvSpPr>
        <p:spPr/>
        <p:txBody>
          <a:bodyPr/>
          <a:lstStyle/>
          <a:p>
            <a:fld id="{704D8005-5A36-48DF-9617-5FE36619BB8D}" type="slidenum">
              <a:rPr lang="en-US" smtClean="0"/>
              <a:t>‹#›</a:t>
            </a:fld>
            <a:endParaRPr lang="en-US"/>
          </a:p>
        </p:txBody>
      </p:sp>
    </p:spTree>
    <p:extLst>
      <p:ext uri="{BB962C8B-B14F-4D97-AF65-F5344CB8AC3E}">
        <p14:creationId xmlns:p14="http://schemas.microsoft.com/office/powerpoint/2010/main" val="53592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CCCF73-2A43-44C8-A041-B3081F95395D}"/>
              </a:ext>
            </a:extLst>
          </p:cNvPr>
          <p:cNvSpPr>
            <a:spLocks noGrp="1"/>
          </p:cNvSpPr>
          <p:nvPr>
            <p:ph type="dt" sz="half" idx="10"/>
          </p:nvPr>
        </p:nvSpPr>
        <p:spPr/>
        <p:txBody>
          <a:bodyPr/>
          <a:lstStyle/>
          <a:p>
            <a:fld id="{11C68986-6867-46DF-B9DC-AC67C7B4336F}" type="datetimeFigureOut">
              <a:rPr lang="en-US" smtClean="0"/>
              <a:t>8/15/2022</a:t>
            </a:fld>
            <a:endParaRPr lang="en-US"/>
          </a:p>
        </p:txBody>
      </p:sp>
      <p:sp>
        <p:nvSpPr>
          <p:cNvPr id="3" name="Footer Placeholder 2">
            <a:extLst>
              <a:ext uri="{FF2B5EF4-FFF2-40B4-BE49-F238E27FC236}">
                <a16:creationId xmlns:a16="http://schemas.microsoft.com/office/drawing/2014/main" id="{F8ED7F29-C92A-494F-9F7D-9EE3055CA1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195608-7EED-41DE-A7CB-4FEA10217AAF}"/>
              </a:ext>
            </a:extLst>
          </p:cNvPr>
          <p:cNvSpPr>
            <a:spLocks noGrp="1"/>
          </p:cNvSpPr>
          <p:nvPr>
            <p:ph type="sldNum" sz="quarter" idx="12"/>
          </p:nvPr>
        </p:nvSpPr>
        <p:spPr/>
        <p:txBody>
          <a:bodyPr/>
          <a:lstStyle/>
          <a:p>
            <a:fld id="{704D8005-5A36-48DF-9617-5FE36619BB8D}" type="slidenum">
              <a:rPr lang="en-US" smtClean="0"/>
              <a:t>‹#›</a:t>
            </a:fld>
            <a:endParaRPr lang="en-US"/>
          </a:p>
        </p:txBody>
      </p:sp>
    </p:spTree>
    <p:extLst>
      <p:ext uri="{BB962C8B-B14F-4D97-AF65-F5344CB8AC3E}">
        <p14:creationId xmlns:p14="http://schemas.microsoft.com/office/powerpoint/2010/main" val="330815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6BA1-3C6C-4AD6-8B38-607A0E90B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BF89E3-2319-4EFC-AAFF-27DA5294A4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48C09A-F7F7-4031-86BC-EF4CF85E5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046D6D-76B2-4726-B41A-C94101E6C6A9}"/>
              </a:ext>
            </a:extLst>
          </p:cNvPr>
          <p:cNvSpPr>
            <a:spLocks noGrp="1"/>
          </p:cNvSpPr>
          <p:nvPr>
            <p:ph type="dt" sz="half" idx="10"/>
          </p:nvPr>
        </p:nvSpPr>
        <p:spPr/>
        <p:txBody>
          <a:bodyPr/>
          <a:lstStyle/>
          <a:p>
            <a:fld id="{11C68986-6867-46DF-B9DC-AC67C7B4336F}" type="datetimeFigureOut">
              <a:rPr lang="en-US" smtClean="0"/>
              <a:t>8/15/2022</a:t>
            </a:fld>
            <a:endParaRPr lang="en-US"/>
          </a:p>
        </p:txBody>
      </p:sp>
      <p:sp>
        <p:nvSpPr>
          <p:cNvPr id="6" name="Footer Placeholder 5">
            <a:extLst>
              <a:ext uri="{FF2B5EF4-FFF2-40B4-BE49-F238E27FC236}">
                <a16:creationId xmlns:a16="http://schemas.microsoft.com/office/drawing/2014/main" id="{87F2C31B-F43E-48B1-90FF-55E126516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9F71D-604C-4431-B743-289EA60A491B}"/>
              </a:ext>
            </a:extLst>
          </p:cNvPr>
          <p:cNvSpPr>
            <a:spLocks noGrp="1"/>
          </p:cNvSpPr>
          <p:nvPr>
            <p:ph type="sldNum" sz="quarter" idx="12"/>
          </p:nvPr>
        </p:nvSpPr>
        <p:spPr/>
        <p:txBody>
          <a:bodyPr/>
          <a:lstStyle/>
          <a:p>
            <a:fld id="{704D8005-5A36-48DF-9617-5FE36619BB8D}" type="slidenum">
              <a:rPr lang="en-US" smtClean="0"/>
              <a:t>‹#›</a:t>
            </a:fld>
            <a:endParaRPr lang="en-US"/>
          </a:p>
        </p:txBody>
      </p:sp>
    </p:spTree>
    <p:extLst>
      <p:ext uri="{BB962C8B-B14F-4D97-AF65-F5344CB8AC3E}">
        <p14:creationId xmlns:p14="http://schemas.microsoft.com/office/powerpoint/2010/main" val="2199278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18FD-E6AC-4A1B-B80D-E83C5BCDF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39F63F-F175-488E-98EE-EDE3E913B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9BE907-55FB-4330-BB94-29206A182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B3BADA-59E3-4090-AFF4-86D591512289}"/>
              </a:ext>
            </a:extLst>
          </p:cNvPr>
          <p:cNvSpPr>
            <a:spLocks noGrp="1"/>
          </p:cNvSpPr>
          <p:nvPr>
            <p:ph type="dt" sz="half" idx="10"/>
          </p:nvPr>
        </p:nvSpPr>
        <p:spPr/>
        <p:txBody>
          <a:bodyPr/>
          <a:lstStyle/>
          <a:p>
            <a:fld id="{11C68986-6867-46DF-B9DC-AC67C7B4336F}" type="datetimeFigureOut">
              <a:rPr lang="en-US" smtClean="0"/>
              <a:t>8/15/2022</a:t>
            </a:fld>
            <a:endParaRPr lang="en-US"/>
          </a:p>
        </p:txBody>
      </p:sp>
      <p:sp>
        <p:nvSpPr>
          <p:cNvPr id="6" name="Footer Placeholder 5">
            <a:extLst>
              <a:ext uri="{FF2B5EF4-FFF2-40B4-BE49-F238E27FC236}">
                <a16:creationId xmlns:a16="http://schemas.microsoft.com/office/drawing/2014/main" id="{2B41D355-3543-4944-91FC-FD7B2929EB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F05170-A314-447B-850F-F87066CA95FE}"/>
              </a:ext>
            </a:extLst>
          </p:cNvPr>
          <p:cNvSpPr>
            <a:spLocks noGrp="1"/>
          </p:cNvSpPr>
          <p:nvPr>
            <p:ph type="sldNum" sz="quarter" idx="12"/>
          </p:nvPr>
        </p:nvSpPr>
        <p:spPr/>
        <p:txBody>
          <a:bodyPr/>
          <a:lstStyle/>
          <a:p>
            <a:fld id="{704D8005-5A36-48DF-9617-5FE36619BB8D}" type="slidenum">
              <a:rPr lang="en-US" smtClean="0"/>
              <a:t>‹#›</a:t>
            </a:fld>
            <a:endParaRPr lang="en-US"/>
          </a:p>
        </p:txBody>
      </p:sp>
    </p:spTree>
    <p:extLst>
      <p:ext uri="{BB962C8B-B14F-4D97-AF65-F5344CB8AC3E}">
        <p14:creationId xmlns:p14="http://schemas.microsoft.com/office/powerpoint/2010/main" val="4021720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8465E5-F2D7-48D6-9277-289009708C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FCBECF-C7E1-4D52-97FF-8A26CE0851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113EB-A3E4-4A18-9A51-06E3ECF74C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C68986-6867-46DF-B9DC-AC67C7B4336F}" type="datetimeFigureOut">
              <a:rPr lang="en-US" smtClean="0"/>
              <a:t>8/15/2022</a:t>
            </a:fld>
            <a:endParaRPr lang="en-US"/>
          </a:p>
        </p:txBody>
      </p:sp>
      <p:sp>
        <p:nvSpPr>
          <p:cNvPr id="5" name="Footer Placeholder 4">
            <a:extLst>
              <a:ext uri="{FF2B5EF4-FFF2-40B4-BE49-F238E27FC236}">
                <a16:creationId xmlns:a16="http://schemas.microsoft.com/office/drawing/2014/main" id="{7393BF80-0F0C-4C55-88AA-F7EDAB4015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F6A096-F092-4736-B60C-DDD9E4267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D8005-5A36-48DF-9617-5FE36619BB8D}" type="slidenum">
              <a:rPr lang="en-US" smtClean="0"/>
              <a:t>‹#›</a:t>
            </a:fld>
            <a:endParaRPr lang="en-US"/>
          </a:p>
        </p:txBody>
      </p:sp>
    </p:spTree>
    <p:extLst>
      <p:ext uri="{BB962C8B-B14F-4D97-AF65-F5344CB8AC3E}">
        <p14:creationId xmlns:p14="http://schemas.microsoft.com/office/powerpoint/2010/main" val="1214661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0_2F26C57D.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mac-bsa.org/scouting-tools/popcorn/storefront-how-to/"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18/10/relationships/comments" Target="../comments/modernComment_844_B3A5BFB2.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microsoft.com/office/2018/10/relationships/comments" Target="../comments/modernComment_847_7162D3C1.xml"/><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about:blank" TargetMode="Externa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microsoft.com/office/2018/10/relationships/comments" Target="../comments/modernComment_834_AC4C6DC.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hyperlink" Target="about:blank" TargetMode="Externa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hyperlink" Target="about:blank" TargetMode="Externa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mailto:ohpopcornsales@gmail.com" TargetMode="External"/><Relationship Id="rId13" Type="http://schemas.openxmlformats.org/officeDocument/2006/relationships/hyperlink" Target="mailto:wwdpopcorn@gmail.com" TargetMode="External"/><Relationship Id="rId3" Type="http://schemas.openxmlformats.org/officeDocument/2006/relationships/image" Target="../media/image11.png"/><Relationship Id="rId7" Type="http://schemas.openxmlformats.org/officeDocument/2006/relationships/hyperlink" Target="mailto:ironhorsepopcorn@gmail.com" TargetMode="External"/><Relationship Id="rId12" Type="http://schemas.openxmlformats.org/officeDocument/2006/relationships/hyperlink" Target="mailto:Williamsplitter@yahoo.com"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hyperlink" Target="mailto:goldenrodpopcorn@gmail.com" TargetMode="External"/><Relationship Id="rId11" Type="http://schemas.openxmlformats.org/officeDocument/2006/relationships/hyperlink" Target="mailto:kirbygj@yahoo.com" TargetMode="External"/><Relationship Id="rId5" Type="http://schemas.openxmlformats.org/officeDocument/2006/relationships/hyperlink" Target="mailto:diamonddickpopcorn@gmail.com" TargetMode="External"/><Relationship Id="rId15" Type="http://schemas.openxmlformats.org/officeDocument/2006/relationships/hyperlink" Target="mailto:Tina.Douglas@scouting.org" TargetMode="External"/><Relationship Id="rId10" Type="http://schemas.openxmlformats.org/officeDocument/2006/relationships/hyperlink" Target="mailto:Angie-awe@hotmail.com" TargetMode="External"/><Relationship Id="rId4" Type="http://schemas.openxmlformats.org/officeDocument/2006/relationships/hyperlink" Target="https://r20.rs6.net/tn.jsp?f=0018Gk_u0-OUMp7B2mi_zvAZMkUumdNEyhdMCICF39yU6ygUpkva3n-adynGY4wG7CB0CazBsc3ipzLTZlp2HJPCBIVvVRKktJuzL35OZNXPIcBjt2zUAKclrDKMF1OmuvNLuiBew8Rf2GUDlfPUU-6uONfoAczFHI-&amp;c=-An1oFoTCjTuWcY2JHVkZQ6iWQxZkxoydJp7L8dgdgpIQF9kEG3OjQ==&amp;ch=YGPwL-NRJnF3oulMqUhL0qtZ0_sGSCVHvoXJTY6mlTPxl9GpzvGNPQ==" TargetMode="External"/><Relationship Id="rId9" Type="http://schemas.openxmlformats.org/officeDocument/2006/relationships/hyperlink" Target="mailto:plspopcorn@gmail.com" TargetMode="External"/><Relationship Id="rId14" Type="http://schemas.openxmlformats.org/officeDocument/2006/relationships/hyperlink" Target="mailto:MACPopcorn360@gmail.com"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1.png"/><Relationship Id="rId7"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hyperlink" Target="https://www.facebook.com/groups/426927981457372" TargetMode="External"/><Relationship Id="rId4" Type="http://schemas.openxmlformats.org/officeDocument/2006/relationships/hyperlink" Target="about:blank"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erson, crowd&#10;&#10;Description automatically generated">
            <a:extLst>
              <a:ext uri="{FF2B5EF4-FFF2-40B4-BE49-F238E27FC236}">
                <a16:creationId xmlns:a16="http://schemas.microsoft.com/office/drawing/2014/main" id="{6AD6F89D-BBD8-BA88-6AD5-2208B3B4D35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2" descr="Experience the Excitement of the Circus in Missoula This Week!">
            <a:extLst>
              <a:ext uri="{FF2B5EF4-FFF2-40B4-BE49-F238E27FC236}">
                <a16:creationId xmlns:a16="http://schemas.microsoft.com/office/drawing/2014/main" id="{02117936-B47E-5FFF-1C1F-88AA642B4B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84" r="10854" b="-1"/>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070077"/>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F58959EE-4C7B-F7E6-7C3C-19D6C91160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246145" y="296861"/>
            <a:ext cx="11577812" cy="707578"/>
          </a:xfrm>
          <a:prstGeom prst="rect">
            <a:avLst/>
          </a:prstGeom>
          <a:noFill/>
        </p:spPr>
        <p:txBody>
          <a:bodyPr wrap="square" rtlCol="0">
            <a:noAutofit/>
          </a:bodyPr>
          <a:lstStyle/>
          <a:p>
            <a:r>
              <a:rPr lang="en-US" sz="4000" b="1">
                <a:solidFill>
                  <a:schemeClr val="bg1"/>
                </a:solidFill>
                <a:latin typeface="Helvetica" pitchFamily="2" charset="0"/>
              </a:rPr>
              <a:t>Unit Leader Portal</a:t>
            </a:r>
          </a:p>
        </p:txBody>
      </p:sp>
      <p:sp>
        <p:nvSpPr>
          <p:cNvPr id="6" name="Shape 261">
            <a:extLst>
              <a:ext uri="{FF2B5EF4-FFF2-40B4-BE49-F238E27FC236}">
                <a16:creationId xmlns:a16="http://schemas.microsoft.com/office/drawing/2014/main" id="{BD5F1832-7737-4054-B69F-501A062C68C7}"/>
              </a:ext>
            </a:extLst>
          </p:cNvPr>
          <p:cNvSpPr/>
          <p:nvPr/>
        </p:nvSpPr>
        <p:spPr>
          <a:xfrm rot="16200000">
            <a:off x="-262150" y="3699120"/>
            <a:ext cx="4115872" cy="26007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309552">
              <a:lnSpc>
                <a:spcPct val="80000"/>
              </a:lnSpc>
              <a:defRPr sz="1800"/>
            </a:pPr>
            <a:endParaRPr lang="en-US" sz="1800" b="1" kern="0">
              <a:latin typeface="Helvetica Neue Condensed Black" charset="0"/>
              <a:ea typeface="Helvetica Neue Condensed Black" charset="0"/>
              <a:cs typeface="Helvetica Neue Condensed Black" charset="0"/>
              <a:sym typeface="BebasNeueRegular"/>
            </a:endParaRPr>
          </a:p>
        </p:txBody>
      </p:sp>
      <p:sp>
        <p:nvSpPr>
          <p:cNvPr id="2" name="TextBox 1">
            <a:extLst>
              <a:ext uri="{FF2B5EF4-FFF2-40B4-BE49-F238E27FC236}">
                <a16:creationId xmlns:a16="http://schemas.microsoft.com/office/drawing/2014/main" id="{535E17C9-EAC9-4ECF-A8B2-01DD82173A31}"/>
              </a:ext>
            </a:extLst>
          </p:cNvPr>
          <p:cNvSpPr txBox="1"/>
          <p:nvPr/>
        </p:nvSpPr>
        <p:spPr>
          <a:xfrm>
            <a:off x="884502" y="1378247"/>
            <a:ext cx="10301098" cy="5078313"/>
          </a:xfrm>
          <a:prstGeom prst="rect">
            <a:avLst/>
          </a:prstGeom>
          <a:noFill/>
        </p:spPr>
        <p:txBody>
          <a:bodyPr wrap="square" rtlCol="0">
            <a:spAutoFit/>
          </a:bodyPr>
          <a:lstStyle/>
          <a:p>
            <a:pPr marL="0" marR="0">
              <a:spcBef>
                <a:spcPts val="0"/>
              </a:spcBef>
              <a:spcAft>
                <a:spcPts val="0"/>
              </a:spcAft>
            </a:pPr>
            <a:r>
              <a:rPr lang="en-US" sz="3600" b="1">
                <a:effectLst/>
                <a:latin typeface="Calibri" panose="020F0502020204030204" pitchFamily="34" charset="0"/>
                <a:ea typeface="Calibri" panose="020F0502020204030204" pitchFamily="34" charset="0"/>
              </a:rPr>
              <a:t> </a:t>
            </a:r>
            <a:endParaRPr lang="en-US" sz="36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a:effectLst/>
                <a:latin typeface="Calibri" panose="020F0502020204030204" pitchFamily="34" charset="0"/>
                <a:ea typeface="Times New Roman" panose="02020603050405020304" pitchFamily="18" charset="0"/>
              </a:rPr>
              <a:t>The Unit Leader Portal is now mobile friendly where Units can access the portal while at a storefront or on the go.  </a:t>
            </a:r>
            <a:endParaRPr lang="en-US" sz="280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endParaRPr lang="en-US" sz="2800">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800">
                <a:effectLst/>
                <a:latin typeface="Calibri" panose="020F0502020204030204" pitchFamily="34" charset="0"/>
                <a:ea typeface="Times New Roman" panose="02020603050405020304" pitchFamily="18" charset="0"/>
              </a:rPr>
              <a:t>Units can manage their entire sale from their phone. </a:t>
            </a:r>
          </a:p>
          <a:p>
            <a:pPr marL="342900" marR="0" lvl="0" indent="-342900">
              <a:spcBef>
                <a:spcPts val="0"/>
              </a:spcBef>
              <a:spcAft>
                <a:spcPts val="0"/>
              </a:spcAft>
              <a:buFont typeface="Symbol" panose="05050102010706020507" pitchFamily="18" charset="2"/>
              <a:buChar char=""/>
            </a:pPr>
            <a:endParaRPr lang="en-US" sz="280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a:effectLst/>
                <a:latin typeface="Calibri" panose="020F0502020204030204" pitchFamily="34" charset="0"/>
                <a:ea typeface="Calibri" panose="020F0502020204030204" pitchFamily="34" charset="0"/>
              </a:rPr>
              <a:t>Use C</a:t>
            </a:r>
            <a:r>
              <a:rPr lang="en-US" sz="2800">
                <a:latin typeface="Calibri" panose="020F0502020204030204" pitchFamily="34" charset="0"/>
                <a:ea typeface="Calibri" panose="020F0502020204030204" pitchFamily="34" charset="0"/>
              </a:rPr>
              <a:t>hrome, Safari, or Firefox </a:t>
            </a:r>
          </a:p>
          <a:p>
            <a:pPr marL="342900" marR="0" lvl="0" indent="-342900">
              <a:spcBef>
                <a:spcPts val="0"/>
              </a:spcBef>
              <a:spcAft>
                <a:spcPts val="0"/>
              </a:spcAft>
              <a:buFont typeface="Symbol" panose="05050102010706020507" pitchFamily="18" charset="2"/>
              <a:buChar char=""/>
            </a:pPr>
            <a:endParaRPr lang="en-US" sz="2800">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800">
                <a:latin typeface="Calibri" panose="020F0502020204030204" pitchFamily="34" charset="0"/>
                <a:ea typeface="Calibri" panose="020F0502020204030204" pitchFamily="34" charset="0"/>
              </a:rPr>
              <a:t>Some Unit Leaders recommend adding/saving a shortcut icon to the login screen for convenience. </a:t>
            </a:r>
            <a:endParaRPr lang="en-US" sz="2800">
              <a:effectLst/>
              <a:latin typeface="Calibri" panose="020F0502020204030204" pitchFamily="34" charset="0"/>
              <a:ea typeface="Calibri" panose="020F0502020204030204" pitchFamily="34" charset="0"/>
            </a:endParaRPr>
          </a:p>
          <a:p>
            <a:pPr marL="0" marR="0">
              <a:spcBef>
                <a:spcPts val="0"/>
              </a:spcBef>
              <a:spcAft>
                <a:spcPts val="0"/>
              </a:spcAft>
            </a:pPr>
            <a:r>
              <a:rPr lang="en-US" sz="2800">
                <a:effectLst/>
                <a:latin typeface="Calibri" panose="020F0502020204030204" pitchFamily="34" charset="0"/>
                <a:ea typeface="Calibri" panose="020F0502020204030204" pitchFamily="34" charset="0"/>
              </a:rPr>
              <a:t> </a:t>
            </a:r>
            <a:r>
              <a:rPr lang="en-US" sz="360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2674124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8BD1603F-64F7-3E9D-F7D1-90B25BDDE5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234741" y="299763"/>
            <a:ext cx="9496488" cy="707578"/>
          </a:xfrm>
          <a:prstGeom prst="rect">
            <a:avLst/>
          </a:prstGeom>
          <a:noFill/>
        </p:spPr>
        <p:txBody>
          <a:bodyPr wrap="square" rtlCol="0">
            <a:noAutofit/>
          </a:bodyPr>
          <a:lstStyle/>
          <a:p>
            <a:r>
              <a:rPr lang="en-US" sz="4000" b="1">
                <a:solidFill>
                  <a:schemeClr val="bg1"/>
                </a:solidFill>
                <a:latin typeface="Helvetica" pitchFamily="2" charset="0"/>
              </a:rPr>
              <a:t>Unit Leader Portal</a:t>
            </a:r>
          </a:p>
        </p:txBody>
      </p:sp>
    </p:spTree>
    <p:extLst>
      <p:ext uri="{BB962C8B-B14F-4D97-AF65-F5344CB8AC3E}">
        <p14:creationId xmlns:p14="http://schemas.microsoft.com/office/powerpoint/2010/main" val="1781855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06158A11-1415-B0D0-3819-CAD8DA96D3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234741" y="299763"/>
            <a:ext cx="9496488" cy="707578"/>
          </a:xfrm>
          <a:prstGeom prst="rect">
            <a:avLst/>
          </a:prstGeom>
          <a:noFill/>
        </p:spPr>
        <p:txBody>
          <a:bodyPr wrap="square" rtlCol="0">
            <a:noAutofit/>
          </a:bodyPr>
          <a:lstStyle/>
          <a:p>
            <a:r>
              <a:rPr lang="en-US" sz="4000" b="1">
                <a:solidFill>
                  <a:schemeClr val="bg1"/>
                </a:solidFill>
                <a:latin typeface="Helvetica" pitchFamily="2" charset="0"/>
              </a:rPr>
              <a:t>Trail’s End App</a:t>
            </a:r>
          </a:p>
        </p:txBody>
      </p:sp>
    </p:spTree>
    <p:extLst>
      <p:ext uri="{BB962C8B-B14F-4D97-AF65-F5344CB8AC3E}">
        <p14:creationId xmlns:p14="http://schemas.microsoft.com/office/powerpoint/2010/main" val="745306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 screenshot&#10;&#10;Description automatically generated">
            <a:extLst>
              <a:ext uri="{FF2B5EF4-FFF2-40B4-BE49-F238E27FC236}">
                <a16:creationId xmlns:a16="http://schemas.microsoft.com/office/drawing/2014/main" id="{3DA6FAC5-9447-019F-D2DE-AF9294EFB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234741" y="299763"/>
            <a:ext cx="9496488" cy="707578"/>
          </a:xfrm>
          <a:prstGeom prst="rect">
            <a:avLst/>
          </a:prstGeom>
          <a:noFill/>
        </p:spPr>
        <p:txBody>
          <a:bodyPr wrap="square" rtlCol="0">
            <a:noAutofit/>
          </a:bodyPr>
          <a:lstStyle/>
          <a:p>
            <a:r>
              <a:rPr lang="en-US" sz="4000" b="1">
                <a:solidFill>
                  <a:schemeClr val="bg1"/>
                </a:solidFill>
                <a:latin typeface="Helvetica" pitchFamily="2" charset="0"/>
              </a:rPr>
              <a:t>Trail’s End App</a:t>
            </a:r>
          </a:p>
        </p:txBody>
      </p:sp>
    </p:spTree>
    <p:extLst>
      <p:ext uri="{BB962C8B-B14F-4D97-AF65-F5344CB8AC3E}">
        <p14:creationId xmlns:p14="http://schemas.microsoft.com/office/powerpoint/2010/main" val="1714355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E184E988-6ACD-26FE-FEC2-147FA0875B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Trail’s End Storefronts</a:t>
            </a:r>
          </a:p>
        </p:txBody>
      </p:sp>
      <p:sp>
        <p:nvSpPr>
          <p:cNvPr id="6" name="Shape 261">
            <a:extLst>
              <a:ext uri="{FF2B5EF4-FFF2-40B4-BE49-F238E27FC236}">
                <a16:creationId xmlns:a16="http://schemas.microsoft.com/office/drawing/2014/main" id="{BD5F1832-7737-4054-B69F-501A062C68C7}"/>
              </a:ext>
            </a:extLst>
          </p:cNvPr>
          <p:cNvSpPr/>
          <p:nvPr/>
        </p:nvSpPr>
        <p:spPr>
          <a:xfrm rot="16200000">
            <a:off x="-262150" y="3699120"/>
            <a:ext cx="4115872" cy="26007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309552">
              <a:lnSpc>
                <a:spcPct val="80000"/>
              </a:lnSpc>
              <a:defRPr sz="1800"/>
            </a:pPr>
            <a:endParaRPr lang="en-US" sz="1800" b="1" kern="0">
              <a:latin typeface="Helvetica Neue Condensed Black" charset="0"/>
              <a:ea typeface="Helvetica Neue Condensed Black" charset="0"/>
              <a:cs typeface="Helvetica Neue Condensed Black" charset="0"/>
              <a:sym typeface="BebasNeueRegular"/>
            </a:endParaRPr>
          </a:p>
        </p:txBody>
      </p:sp>
      <p:pic>
        <p:nvPicPr>
          <p:cNvPr id="4" name="Picture 3">
            <a:extLst>
              <a:ext uri="{FF2B5EF4-FFF2-40B4-BE49-F238E27FC236}">
                <a16:creationId xmlns:a16="http://schemas.microsoft.com/office/drawing/2014/main" id="{FB9C5287-7A01-4B1A-AF89-35616E6912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369" y="1630288"/>
            <a:ext cx="6183021" cy="4959297"/>
          </a:xfrm>
          <a:prstGeom prst="rect">
            <a:avLst/>
          </a:prstGeom>
        </p:spPr>
      </p:pic>
      <p:sp>
        <p:nvSpPr>
          <p:cNvPr id="7" name="Rectangle: Rounded Corners 6">
            <a:extLst>
              <a:ext uri="{FF2B5EF4-FFF2-40B4-BE49-F238E27FC236}">
                <a16:creationId xmlns:a16="http://schemas.microsoft.com/office/drawing/2014/main" id="{B179E8FB-4DF0-4A14-909A-75A9B48088AD}"/>
              </a:ext>
            </a:extLst>
          </p:cNvPr>
          <p:cNvSpPr/>
          <p:nvPr/>
        </p:nvSpPr>
        <p:spPr>
          <a:xfrm>
            <a:off x="187153" y="5496128"/>
            <a:ext cx="2137758" cy="10987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 up of a logo&#10;&#10;Description automatically generated">
            <a:extLst>
              <a:ext uri="{FF2B5EF4-FFF2-40B4-BE49-F238E27FC236}">
                <a16:creationId xmlns:a16="http://schemas.microsoft.com/office/drawing/2014/main" id="{9DBC32DB-3AD0-41B4-BAD2-D98212B67D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40740" y="2085057"/>
            <a:ext cx="4468017" cy="3960447"/>
          </a:xfrm>
          <a:prstGeom prst="rect">
            <a:avLst/>
          </a:prstGeom>
        </p:spPr>
      </p:pic>
    </p:spTree>
    <p:extLst>
      <p:ext uri="{BB962C8B-B14F-4D97-AF65-F5344CB8AC3E}">
        <p14:creationId xmlns:p14="http://schemas.microsoft.com/office/powerpoint/2010/main" val="1097099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0C5E2C69-4904-2812-3EA1-98CF06776D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3" name="TextBox 2">
            <a:extLst>
              <a:ext uri="{FF2B5EF4-FFF2-40B4-BE49-F238E27FC236}">
                <a16:creationId xmlns:a16="http://schemas.microsoft.com/office/drawing/2014/main" id="{A45ABAC3-496A-CCEB-F408-8FEF7D093CEC}"/>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Storefronts – set up </a:t>
            </a:r>
          </a:p>
        </p:txBody>
      </p:sp>
      <p:pic>
        <p:nvPicPr>
          <p:cNvPr id="5" name="Picture 4">
            <a:extLst>
              <a:ext uri="{FF2B5EF4-FFF2-40B4-BE49-F238E27FC236}">
                <a16:creationId xmlns:a16="http://schemas.microsoft.com/office/drawing/2014/main" id="{0E1C8757-5CB9-3952-BD80-54036921B983}"/>
              </a:ext>
            </a:extLst>
          </p:cNvPr>
          <p:cNvPicPr>
            <a:picLocks noChangeAspect="1"/>
          </p:cNvPicPr>
          <p:nvPr/>
        </p:nvPicPr>
        <p:blipFill>
          <a:blip r:embed="rId4"/>
          <a:stretch>
            <a:fillRect/>
          </a:stretch>
        </p:blipFill>
        <p:spPr>
          <a:xfrm>
            <a:off x="132080" y="3200908"/>
            <a:ext cx="11927840" cy="3562765"/>
          </a:xfrm>
          <a:prstGeom prst="rect">
            <a:avLst/>
          </a:prstGeom>
        </p:spPr>
      </p:pic>
      <p:sp>
        <p:nvSpPr>
          <p:cNvPr id="6" name="TextBox 5">
            <a:extLst>
              <a:ext uri="{FF2B5EF4-FFF2-40B4-BE49-F238E27FC236}">
                <a16:creationId xmlns:a16="http://schemas.microsoft.com/office/drawing/2014/main" id="{EE687B8B-C1A1-34D1-E028-646B4771F985}"/>
              </a:ext>
            </a:extLst>
          </p:cNvPr>
          <p:cNvSpPr txBox="1"/>
          <p:nvPr/>
        </p:nvSpPr>
        <p:spPr>
          <a:xfrm>
            <a:off x="344506" y="1419284"/>
            <a:ext cx="11577812" cy="2031325"/>
          </a:xfrm>
          <a:prstGeom prst="rect">
            <a:avLst/>
          </a:prstGeom>
          <a:noFill/>
        </p:spPr>
        <p:txBody>
          <a:bodyPr wrap="square" rtlCol="0">
            <a:spAutoFit/>
          </a:bodyPr>
          <a:lstStyle/>
          <a:p>
            <a:r>
              <a:rPr lang="en-US" sz="2400" b="1"/>
              <a:t>Whether you’re entering Unit booked stores or reserving TE booked stores, be sure to set your Storefront Settings to save yourself time! </a:t>
            </a:r>
          </a:p>
          <a:p>
            <a:pPr marL="342900" indent="-342900">
              <a:buFont typeface="Arial" panose="020B0604020202020204" pitchFamily="34" charset="0"/>
              <a:buChar char="•"/>
            </a:pPr>
            <a:r>
              <a:rPr lang="en-US" sz="2000"/>
              <a:t>To enter storefront information and shift times, go to Storefront management. </a:t>
            </a:r>
          </a:p>
          <a:p>
            <a:pPr marL="342900" indent="-342900">
              <a:buFont typeface="Arial" panose="020B0604020202020204" pitchFamily="34" charset="0"/>
              <a:buChar char="•"/>
            </a:pPr>
            <a:r>
              <a:rPr lang="en-US" sz="2000"/>
              <a:t>For a step-by-step ‘How To’ guide to setting up storefronts, go to </a:t>
            </a:r>
          </a:p>
          <a:p>
            <a:pPr lvl="1"/>
            <a:r>
              <a:rPr lang="en-US" sz="2000">
                <a:hlinkClick r:id="rId5"/>
              </a:rPr>
              <a:t>https://mac-bsa.org/scouting-tools/popcorn/storefront-how-to/</a:t>
            </a:r>
            <a:endParaRPr lang="en-US" sz="2000"/>
          </a:p>
          <a:p>
            <a:pPr lvl="2"/>
            <a:endParaRPr lang="en-US"/>
          </a:p>
        </p:txBody>
      </p:sp>
    </p:spTree>
    <p:extLst>
      <p:ext uri="{BB962C8B-B14F-4D97-AF65-F5344CB8AC3E}">
        <p14:creationId xmlns:p14="http://schemas.microsoft.com/office/powerpoint/2010/main" val="133330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website&#10;&#10;Description automatically generated">
            <a:extLst>
              <a:ext uri="{FF2B5EF4-FFF2-40B4-BE49-F238E27FC236}">
                <a16:creationId xmlns:a16="http://schemas.microsoft.com/office/drawing/2014/main" id="{4D1ECE35-9A26-A7E7-62D6-22508AEFF2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Storefronts - Scouts</a:t>
            </a:r>
          </a:p>
        </p:txBody>
      </p:sp>
      <p:sp>
        <p:nvSpPr>
          <p:cNvPr id="6" name="Shape 261">
            <a:extLst>
              <a:ext uri="{FF2B5EF4-FFF2-40B4-BE49-F238E27FC236}">
                <a16:creationId xmlns:a16="http://schemas.microsoft.com/office/drawing/2014/main" id="{BD5F1832-7737-4054-B69F-501A062C68C7}"/>
              </a:ext>
            </a:extLst>
          </p:cNvPr>
          <p:cNvSpPr/>
          <p:nvPr/>
        </p:nvSpPr>
        <p:spPr>
          <a:xfrm rot="16200000">
            <a:off x="-262150" y="3699120"/>
            <a:ext cx="4115872" cy="26007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309552">
              <a:lnSpc>
                <a:spcPct val="80000"/>
              </a:lnSpc>
              <a:defRPr sz="1800"/>
            </a:pPr>
            <a:endParaRPr lang="en-US" sz="1800" b="1" kern="0">
              <a:latin typeface="Helvetica Neue Condensed Black" charset="0"/>
              <a:ea typeface="Helvetica Neue Condensed Black" charset="0"/>
              <a:cs typeface="Helvetica Neue Condensed Black" charset="0"/>
              <a:sym typeface="BebasNeueRegular"/>
            </a:endParaRPr>
          </a:p>
        </p:txBody>
      </p:sp>
      <p:sp>
        <p:nvSpPr>
          <p:cNvPr id="7" name="TextBox 6">
            <a:extLst>
              <a:ext uri="{FF2B5EF4-FFF2-40B4-BE49-F238E27FC236}">
                <a16:creationId xmlns:a16="http://schemas.microsoft.com/office/drawing/2014/main" id="{360B5A2C-1D1D-8A84-12E7-59925FBC2916}"/>
              </a:ext>
            </a:extLst>
          </p:cNvPr>
          <p:cNvSpPr txBox="1"/>
          <p:nvPr/>
        </p:nvSpPr>
        <p:spPr>
          <a:xfrm>
            <a:off x="5770880" y="1368484"/>
            <a:ext cx="6171758" cy="5447645"/>
          </a:xfrm>
          <a:prstGeom prst="rect">
            <a:avLst/>
          </a:prstGeom>
          <a:solidFill>
            <a:schemeClr val="bg1"/>
          </a:solidFill>
        </p:spPr>
        <p:txBody>
          <a:bodyPr wrap="square" rtlCol="0">
            <a:spAutoFit/>
          </a:bodyPr>
          <a:lstStyle/>
          <a:p>
            <a:r>
              <a:rPr lang="en-US" sz="2400" b="1"/>
              <a:t>Scouts will manage their storefront shifts and sales through their app!</a:t>
            </a:r>
          </a:p>
          <a:p>
            <a:pPr algn="ctr"/>
            <a:r>
              <a:rPr lang="en-US" sz="2400" b="1">
                <a:solidFill>
                  <a:srgbClr val="FF0000"/>
                </a:solidFill>
              </a:rPr>
              <a:t>“Storefront” tab</a:t>
            </a:r>
          </a:p>
          <a:p>
            <a:pPr marL="342900" indent="-342900">
              <a:spcAft>
                <a:spcPts val="600"/>
              </a:spcAft>
              <a:buFont typeface="Arial" panose="020B0604020202020204" pitchFamily="34" charset="0"/>
              <a:buChar char="•"/>
            </a:pPr>
            <a:r>
              <a:rPr lang="en-US" sz="2000"/>
              <a:t>Once you have set up stores/shifts in Storefront management, Scouts will be able to view available stores/dates/shifts</a:t>
            </a:r>
          </a:p>
          <a:p>
            <a:pPr marL="342900" indent="-342900">
              <a:spcAft>
                <a:spcPts val="600"/>
              </a:spcAft>
              <a:buFont typeface="Arial" panose="020B0604020202020204" pitchFamily="34" charset="0"/>
              <a:buChar char="•"/>
            </a:pPr>
            <a:r>
              <a:rPr lang="en-US" sz="2000"/>
              <a:t>Shifts will become available for the Scout to “claim” on the date and time selected in the Unit Leader Portal. </a:t>
            </a:r>
          </a:p>
          <a:p>
            <a:pPr marL="342900" indent="-342900">
              <a:spcAft>
                <a:spcPts val="600"/>
              </a:spcAft>
              <a:buFont typeface="Arial" panose="020B0604020202020204" pitchFamily="34" charset="0"/>
              <a:buChar char="•"/>
            </a:pPr>
            <a:r>
              <a:rPr lang="en-US" sz="2000"/>
              <a:t>If the app doesn’t automatically open up to their shift, they will select “sell” on the </a:t>
            </a:r>
            <a:r>
              <a:rPr lang="en-US" sz="2000" u="sng"/>
              <a:t>CORRECT</a:t>
            </a:r>
            <a:r>
              <a:rPr lang="en-US" sz="2000"/>
              <a:t> shift. </a:t>
            </a:r>
          </a:p>
          <a:p>
            <a:pPr marL="342900" indent="-342900">
              <a:spcAft>
                <a:spcPts val="600"/>
              </a:spcAft>
              <a:buFont typeface="Arial" panose="020B0604020202020204" pitchFamily="34" charset="0"/>
              <a:buChar char="•"/>
            </a:pPr>
            <a:r>
              <a:rPr lang="en-US" sz="2000"/>
              <a:t>All sales will directly record to the shift selected. </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sz="2000">
                <a:solidFill>
                  <a:srgbClr val="FF0000"/>
                </a:solidFill>
              </a:rPr>
              <a:t>RED </a:t>
            </a:r>
            <a:r>
              <a:rPr lang="en-US" sz="2000"/>
              <a:t>dates indicate the all slots are full</a:t>
            </a:r>
          </a:p>
          <a:p>
            <a:pPr marL="342900" indent="-342900">
              <a:buFont typeface="Arial" panose="020B0604020202020204" pitchFamily="34" charset="0"/>
              <a:buChar char="•"/>
            </a:pPr>
            <a:endParaRPr lang="en-US" sz="2000"/>
          </a:p>
          <a:p>
            <a:pPr marL="342900" indent="-342900">
              <a:buFont typeface="Arial" panose="020B0604020202020204" pitchFamily="34" charset="0"/>
              <a:buChar char="•"/>
            </a:pPr>
            <a:r>
              <a:rPr lang="en-US" b="1" i="1"/>
              <a:t>Encourage Scouts/parents to login ahead of their shift.</a:t>
            </a:r>
          </a:p>
          <a:p>
            <a:pPr lvl="2"/>
            <a:endParaRPr lang="en-US"/>
          </a:p>
        </p:txBody>
      </p:sp>
    </p:spTree>
    <p:extLst>
      <p:ext uri="{BB962C8B-B14F-4D97-AF65-F5344CB8AC3E}">
        <p14:creationId xmlns:p14="http://schemas.microsoft.com/office/powerpoint/2010/main" val="494558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person&#10;&#10;Description automatically generated">
            <a:extLst>
              <a:ext uri="{FF2B5EF4-FFF2-40B4-BE49-F238E27FC236}">
                <a16:creationId xmlns:a16="http://schemas.microsoft.com/office/drawing/2014/main" id="{4D2F6883-1072-41F2-00E1-C91807DE39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146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A4A77624-B64F-005C-BE68-8F86F4316B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BBE13767-D6AF-4A64-88E3-3CE7B66B6FBF}"/>
              </a:ext>
            </a:extLst>
          </p:cNvPr>
          <p:cNvSpPr txBox="1"/>
          <p:nvPr/>
        </p:nvSpPr>
        <p:spPr>
          <a:xfrm>
            <a:off x="74485" y="299763"/>
            <a:ext cx="11067996" cy="707578"/>
          </a:xfrm>
          <a:prstGeom prst="rect">
            <a:avLst/>
          </a:prstGeom>
          <a:noFill/>
        </p:spPr>
        <p:txBody>
          <a:bodyPr wrap="square" rtlCol="0">
            <a:noAutofit/>
          </a:bodyPr>
          <a:lstStyle/>
          <a:p>
            <a:r>
              <a:rPr lang="en-US" sz="4000" b="1">
                <a:solidFill>
                  <a:schemeClr val="bg1"/>
                </a:solidFill>
                <a:latin typeface="Helvetica" pitchFamily="2" charset="0"/>
              </a:rPr>
              <a:t>Trail’s End Webinars</a:t>
            </a:r>
          </a:p>
        </p:txBody>
      </p:sp>
      <p:sp>
        <p:nvSpPr>
          <p:cNvPr id="12" name="TextBox 11">
            <a:extLst>
              <a:ext uri="{FF2B5EF4-FFF2-40B4-BE49-F238E27FC236}">
                <a16:creationId xmlns:a16="http://schemas.microsoft.com/office/drawing/2014/main" id="{041ACB2C-B1C7-B8B9-6BE2-629D56063D98}"/>
              </a:ext>
            </a:extLst>
          </p:cNvPr>
          <p:cNvSpPr txBox="1"/>
          <p:nvPr/>
        </p:nvSpPr>
        <p:spPr>
          <a:xfrm>
            <a:off x="387376" y="1760606"/>
            <a:ext cx="11417248" cy="4832092"/>
          </a:xfrm>
          <a:prstGeom prst="rect">
            <a:avLst/>
          </a:prstGeom>
          <a:noFill/>
        </p:spPr>
        <p:txBody>
          <a:bodyPr wrap="square">
            <a:spAutoFit/>
          </a:bodyPr>
          <a:lstStyle/>
          <a:p>
            <a:pPr marL="571500" indent="-571500">
              <a:buFont typeface="Arial" panose="020B0604020202020204" pitchFamily="34" charset="0"/>
              <a:buChar char="•"/>
            </a:pPr>
            <a:r>
              <a:rPr lang="en-US" sz="2800"/>
              <a:t>View the webinar video(s) when it works for you!</a:t>
            </a:r>
          </a:p>
          <a:p>
            <a:pPr marL="571500" indent="-571500">
              <a:buFont typeface="Arial" panose="020B0604020202020204" pitchFamily="34" charset="0"/>
              <a:buChar char="•"/>
            </a:pPr>
            <a:r>
              <a:rPr lang="en-US" sz="2800"/>
              <a:t>Videos have been recorded and are available in the “Training” tab of your Unit Leader Portal. </a:t>
            </a:r>
          </a:p>
          <a:p>
            <a:pPr marL="571500" indent="-571500">
              <a:buFont typeface="Arial" panose="020B0604020202020204" pitchFamily="34" charset="0"/>
              <a:buChar char="•"/>
            </a:pPr>
            <a:endParaRPr lang="en-US" sz="2800"/>
          </a:p>
          <a:p>
            <a:pPr marL="571500" indent="-571500">
              <a:buFont typeface="Arial" panose="020B0604020202020204" pitchFamily="34" charset="0"/>
              <a:buChar char="•"/>
            </a:pPr>
            <a:r>
              <a:rPr lang="en-US" sz="2800"/>
              <a:t>NEW! “Open Office Hours” on </a:t>
            </a:r>
            <a:r>
              <a:rPr lang="en-US" sz="2800">
                <a:hlinkClick r:id="rId4"/>
              </a:rPr>
              <a:t>Trail's End Popcorn Community</a:t>
            </a:r>
            <a:r>
              <a:rPr lang="en-US" sz="2800"/>
              <a:t> FB group at 7pm, on Wednesdays, Starting 7/29. </a:t>
            </a:r>
          </a:p>
          <a:p>
            <a:pPr marL="571500" indent="-571500">
              <a:buFont typeface="Arial" panose="020B0604020202020204" pitchFamily="34" charset="0"/>
              <a:buChar char="•"/>
            </a:pPr>
            <a:endParaRPr lang="en-US" sz="2800"/>
          </a:p>
          <a:p>
            <a:pPr algn="ctr"/>
            <a:r>
              <a:rPr lang="en-US" sz="2800"/>
              <a:t>For more Open Office Hours information, </a:t>
            </a:r>
          </a:p>
          <a:p>
            <a:pPr algn="ctr"/>
            <a:r>
              <a:rPr lang="en-US" sz="2800"/>
              <a:t>go to </a:t>
            </a:r>
            <a:r>
              <a:rPr lang="en-US" sz="2800">
                <a:solidFill>
                  <a:srgbClr val="0070C0"/>
                </a:solidFill>
              </a:rPr>
              <a:t>https://www.trails-end.com/webinars </a:t>
            </a:r>
            <a:endParaRPr lang="en-US" sz="2800"/>
          </a:p>
          <a:p>
            <a:pPr marL="571500" indent="-571500">
              <a:buFont typeface="Arial" panose="020B0604020202020204" pitchFamily="34" charset="0"/>
              <a:buChar char="•"/>
            </a:pPr>
            <a:endParaRPr lang="en-US" sz="2800"/>
          </a:p>
          <a:p>
            <a:endParaRPr lang="en-US" sz="2800"/>
          </a:p>
        </p:txBody>
      </p:sp>
      <p:pic>
        <p:nvPicPr>
          <p:cNvPr id="3" name="Picture 2" descr="Qr code&#10;&#10;Description automatically generated">
            <a:extLst>
              <a:ext uri="{FF2B5EF4-FFF2-40B4-BE49-F238E27FC236}">
                <a16:creationId xmlns:a16="http://schemas.microsoft.com/office/drawing/2014/main" id="{06F80FD6-E3E8-CA28-FD13-47E3FDD32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8899" y="4191472"/>
            <a:ext cx="2091173" cy="2091173"/>
          </a:xfrm>
          <a:prstGeom prst="rect">
            <a:avLst/>
          </a:prstGeom>
        </p:spPr>
      </p:pic>
    </p:spTree>
    <p:extLst>
      <p:ext uri="{BB962C8B-B14F-4D97-AF65-F5344CB8AC3E}">
        <p14:creationId xmlns:p14="http://schemas.microsoft.com/office/powerpoint/2010/main" val="1626380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indoor&#10;&#10;Description automatically generated">
            <a:extLst>
              <a:ext uri="{FF2B5EF4-FFF2-40B4-BE49-F238E27FC236}">
                <a16:creationId xmlns:a16="http://schemas.microsoft.com/office/drawing/2014/main" id="{885BE55C-5240-1DCA-D501-9C9DE319BE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14569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366DCBD5-24BC-4270-54A7-8F7FEEAF0D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0658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A1B921-B576-306A-4CA4-219A850201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70193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person&#10;&#10;Description automatically generated">
            <a:extLst>
              <a:ext uri="{FF2B5EF4-FFF2-40B4-BE49-F238E27FC236}">
                <a16:creationId xmlns:a16="http://schemas.microsoft.com/office/drawing/2014/main" id="{C8D4D42E-806D-C39E-E3D8-0E2373FC61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54736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4820583C-5E2F-B2CE-84B7-14E4166351A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Economic Factors</a:t>
            </a:r>
          </a:p>
        </p:txBody>
      </p:sp>
      <p:sp>
        <p:nvSpPr>
          <p:cNvPr id="6" name="Shape 261">
            <a:extLst>
              <a:ext uri="{FF2B5EF4-FFF2-40B4-BE49-F238E27FC236}">
                <a16:creationId xmlns:a16="http://schemas.microsoft.com/office/drawing/2014/main" id="{BD5F1832-7737-4054-B69F-501A062C68C7}"/>
              </a:ext>
            </a:extLst>
          </p:cNvPr>
          <p:cNvSpPr/>
          <p:nvPr/>
        </p:nvSpPr>
        <p:spPr>
          <a:xfrm rot="16200000">
            <a:off x="-262150" y="3699120"/>
            <a:ext cx="4115872" cy="26007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309552">
              <a:lnSpc>
                <a:spcPct val="80000"/>
              </a:lnSpc>
              <a:defRPr sz="1800"/>
            </a:pPr>
            <a:endParaRPr lang="en-US" sz="1800" b="1" kern="0">
              <a:latin typeface="Helvetica Neue Condensed Black" charset="0"/>
              <a:ea typeface="Helvetica Neue Condensed Black" charset="0"/>
              <a:cs typeface="Helvetica Neue Condensed Black" charset="0"/>
              <a:sym typeface="BebasNeueRegular"/>
            </a:endParaRPr>
          </a:p>
        </p:txBody>
      </p:sp>
      <p:graphicFrame>
        <p:nvGraphicFramePr>
          <p:cNvPr id="10" name="Table 9">
            <a:extLst>
              <a:ext uri="{FF2B5EF4-FFF2-40B4-BE49-F238E27FC236}">
                <a16:creationId xmlns:a16="http://schemas.microsoft.com/office/drawing/2014/main" id="{17FB0EBE-D1D6-4B46-8E0E-F7355F8687DF}"/>
              </a:ext>
            </a:extLst>
          </p:cNvPr>
          <p:cNvGraphicFramePr>
            <a:graphicFrameLocks noGrp="1"/>
          </p:cNvGraphicFramePr>
          <p:nvPr>
            <p:extLst>
              <p:ext uri="{D42A27DB-BD31-4B8C-83A1-F6EECF244321}">
                <p14:modId xmlns:p14="http://schemas.microsoft.com/office/powerpoint/2010/main" val="3395419509"/>
              </p:ext>
            </p:extLst>
          </p:nvPr>
        </p:nvGraphicFramePr>
        <p:xfrm>
          <a:off x="881030" y="1577255"/>
          <a:ext cx="10883935" cy="5273040"/>
        </p:xfrm>
        <a:graphic>
          <a:graphicData uri="http://schemas.openxmlformats.org/drawingml/2006/table">
            <a:tbl>
              <a:tblPr firstRow="1" bandRow="1">
                <a:tableStyleId>{5C22544A-7EE6-4342-B048-85BDC9FD1C3A}</a:tableStyleId>
              </a:tblPr>
              <a:tblGrid>
                <a:gridCol w="9564673">
                  <a:extLst>
                    <a:ext uri="{9D8B030D-6E8A-4147-A177-3AD203B41FA5}">
                      <a16:colId xmlns:a16="http://schemas.microsoft.com/office/drawing/2014/main" val="409491727"/>
                    </a:ext>
                  </a:extLst>
                </a:gridCol>
                <a:gridCol w="1319262">
                  <a:extLst>
                    <a:ext uri="{9D8B030D-6E8A-4147-A177-3AD203B41FA5}">
                      <a16:colId xmlns:a16="http://schemas.microsoft.com/office/drawing/2014/main" val="2054665132"/>
                    </a:ext>
                  </a:extLst>
                </a:gridCol>
              </a:tblGrid>
              <a:tr h="0">
                <a:tc>
                  <a:txBody>
                    <a:bodyPr/>
                    <a:lstStyle/>
                    <a:p>
                      <a:pPr marL="457200" indent="-457200">
                        <a:buFont typeface="Arial" panose="020B0604020202020204" pitchFamily="34" charset="0"/>
                        <a:buChar char="•"/>
                      </a:pPr>
                      <a:r>
                        <a:rPr lang="en-US" sz="2400" b="0" u="none">
                          <a:solidFill>
                            <a:schemeClr val="tx1"/>
                          </a:solidFill>
                          <a:effectLst/>
                        </a:rPr>
                        <a:t>The BSA National Council is implementing a licensing fee on all product sales.</a:t>
                      </a:r>
                    </a:p>
                    <a:p>
                      <a:pPr marL="457200" indent="-457200">
                        <a:buFont typeface="Arial" panose="020B0604020202020204" pitchFamily="34" charset="0"/>
                        <a:buChar char="•"/>
                      </a:pPr>
                      <a:endParaRPr lang="en-US" sz="2400" b="0" u="none">
                        <a:solidFill>
                          <a:schemeClr val="tx1"/>
                        </a:solidFill>
                        <a:effectLst/>
                      </a:endParaRPr>
                    </a:p>
                    <a:p>
                      <a:pPr marL="457200" indent="-457200">
                        <a:buFont typeface="Arial" panose="020B0604020202020204" pitchFamily="34" charset="0"/>
                        <a:buChar char="•"/>
                      </a:pPr>
                      <a:r>
                        <a:rPr lang="en-US" sz="2400" b="0" u="none">
                          <a:solidFill>
                            <a:schemeClr val="tx1"/>
                          </a:solidFill>
                          <a:effectLst/>
                        </a:rPr>
                        <a:t>In 2022, popcorn companies are having to collect $0.50 per container.  This will result in an increase on the retail price of the product.</a:t>
                      </a:r>
                    </a:p>
                    <a:p>
                      <a:pPr marL="0" indent="0">
                        <a:buFont typeface="Arial" panose="020B0604020202020204" pitchFamily="34" charset="0"/>
                        <a:buNone/>
                      </a:pPr>
                      <a:endParaRPr lang="en-US" sz="2400" b="0" u="none">
                        <a:solidFill>
                          <a:schemeClr val="tx1"/>
                        </a:solidFill>
                        <a:effectLst/>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u="none">
                          <a:solidFill>
                            <a:schemeClr val="tx1"/>
                          </a:solidFill>
                          <a:effectLst/>
                        </a:rPr>
                        <a:t>This fee will be accessed on traditional sales and online sales.</a:t>
                      </a:r>
                    </a:p>
                    <a:p>
                      <a:pPr marL="457200" indent="-457200">
                        <a:buFont typeface="Arial" panose="020B0604020202020204" pitchFamily="34" charset="0"/>
                        <a:buChar char="•"/>
                      </a:pPr>
                      <a:endParaRPr lang="en-US" sz="2400" b="0" u="none">
                        <a:solidFill>
                          <a:schemeClr val="tx1"/>
                        </a:solidFill>
                        <a:effectLst/>
                      </a:endParaRPr>
                    </a:p>
                    <a:p>
                      <a:pPr marL="457200" indent="-457200">
                        <a:buFont typeface="Arial" panose="020B0604020202020204" pitchFamily="34" charset="0"/>
                        <a:buChar char="•"/>
                      </a:pPr>
                      <a:r>
                        <a:rPr lang="en-US" sz="2400" b="0" u="none">
                          <a:solidFill>
                            <a:schemeClr val="tx1"/>
                          </a:solidFill>
                          <a:effectLst/>
                        </a:rPr>
                        <a:t>The fee will apply to physical items only; American Heroes &amp; Helpers / military donations are exempt. </a:t>
                      </a:r>
                    </a:p>
                    <a:p>
                      <a:pPr marL="0" indent="0">
                        <a:buFont typeface="Arial" panose="020B0604020202020204" pitchFamily="34" charset="0"/>
                        <a:buNone/>
                      </a:pPr>
                      <a:endParaRPr lang="en-US" sz="2400" b="0" u="none">
                        <a:solidFill>
                          <a:schemeClr val="tx1"/>
                        </a:solidFill>
                        <a:effectLst/>
                      </a:endParaRPr>
                    </a:p>
                    <a:p>
                      <a:pPr marL="457200" indent="-457200">
                        <a:buFont typeface="Arial" panose="020B0604020202020204" pitchFamily="34" charset="0"/>
                        <a:buChar char="•"/>
                      </a:pPr>
                      <a:r>
                        <a:rPr lang="en-US" sz="2400" b="0" u="none">
                          <a:solidFill>
                            <a:schemeClr val="tx1"/>
                          </a:solidFill>
                          <a:effectLst/>
                        </a:rPr>
                        <a:t>Inflation to corn, oil, cardboard, shipping, fuel, </a:t>
                      </a:r>
                      <a:r>
                        <a:rPr lang="en-US" sz="2400" b="0" u="none" err="1">
                          <a:solidFill>
                            <a:schemeClr val="tx1"/>
                          </a:solidFill>
                          <a:effectLst/>
                        </a:rPr>
                        <a:t>etc</a:t>
                      </a:r>
                      <a:r>
                        <a:rPr lang="en-US" sz="2400" b="0" u="none">
                          <a:solidFill>
                            <a:schemeClr val="tx1"/>
                          </a:solidFill>
                          <a:effectLst/>
                        </a:rPr>
                        <a:t> </a:t>
                      </a:r>
                    </a:p>
                    <a:p>
                      <a:pPr marL="457200" indent="-457200">
                        <a:buFont typeface="Arial" panose="020B0604020202020204" pitchFamily="34" charset="0"/>
                        <a:buChar char="•"/>
                      </a:pPr>
                      <a:endParaRPr lang="en-US" sz="2400" b="0" u="none">
                        <a:solidFill>
                          <a:schemeClr val="tx1"/>
                        </a:solidFill>
                        <a:effectLst/>
                      </a:endParaRPr>
                    </a:p>
                    <a:p>
                      <a:pPr marL="457200" indent="-457200">
                        <a:buFont typeface="Arial" panose="020B0604020202020204" pitchFamily="34" charset="0"/>
                        <a:buChar char="•"/>
                      </a:pPr>
                      <a:endParaRPr lang="en-US" sz="2800" b="0" u="none">
                        <a:solidFill>
                          <a:schemeClr val="tx1"/>
                        </a:solidFill>
                        <a:effectLst/>
                      </a:endParaRPr>
                    </a:p>
                  </a:txBody>
                  <a:tcPr anchor="ctr">
                    <a:lnL w="0">
                      <a:noFill/>
                    </a:lnL>
                    <a:lnR w="0">
                      <a:noFill/>
                    </a:lnR>
                    <a:lnT w="0">
                      <a:noFill/>
                    </a:lnT>
                    <a:lnB w="0">
                      <a:noFill/>
                    </a:lnB>
                    <a:noFill/>
                  </a:tcPr>
                </a:tc>
                <a:tc>
                  <a:txBody>
                    <a:bodyPr/>
                    <a:lstStyle/>
                    <a:p>
                      <a:pPr marL="171450" indent="-171450" algn="r">
                        <a:buFont typeface="Arial" panose="020B0604020202020204" pitchFamily="34" charset="0"/>
                        <a:buChar char="•"/>
                      </a:pPr>
                      <a:endParaRPr lang="en-US" sz="1100" b="0" u="sng">
                        <a:solidFill>
                          <a:schemeClr val="tx1"/>
                        </a:solidFill>
                        <a:effectLst/>
                      </a:endParaRPr>
                    </a:p>
                  </a:txBody>
                  <a:tcPr anchor="ctr">
                    <a:lnL w="0">
                      <a:noFill/>
                    </a:lnL>
                    <a:lnR w="0">
                      <a:noFill/>
                    </a:lnR>
                    <a:lnT w="0">
                      <a:noFill/>
                    </a:lnT>
                    <a:lnB w="0">
                      <a:noFill/>
                    </a:lnB>
                    <a:noFill/>
                  </a:tcPr>
                </a:tc>
                <a:extLst>
                  <a:ext uri="{0D108BD9-81ED-4DB2-BD59-A6C34878D82A}">
                    <a16:rowId xmlns:a16="http://schemas.microsoft.com/office/drawing/2014/main" val="3794430589"/>
                  </a:ext>
                </a:extLst>
              </a:tr>
            </a:tbl>
          </a:graphicData>
        </a:graphic>
      </p:graphicFrame>
      <p:sp>
        <p:nvSpPr>
          <p:cNvPr id="7" name="TextBox 6">
            <a:extLst>
              <a:ext uri="{FF2B5EF4-FFF2-40B4-BE49-F238E27FC236}">
                <a16:creationId xmlns:a16="http://schemas.microsoft.com/office/drawing/2014/main" id="{C0BDD2D4-6BE4-ED0A-32FA-8E8A9D19FEB1}"/>
              </a:ext>
            </a:extLst>
          </p:cNvPr>
          <p:cNvSpPr txBox="1"/>
          <p:nvPr/>
        </p:nvSpPr>
        <p:spPr>
          <a:xfrm>
            <a:off x="874230" y="6158127"/>
            <a:ext cx="10443540" cy="400110"/>
          </a:xfrm>
          <a:prstGeom prst="rect">
            <a:avLst/>
          </a:prstGeom>
          <a:noFill/>
        </p:spPr>
        <p:txBody>
          <a:bodyPr wrap="square">
            <a:spAutoFit/>
          </a:bodyPr>
          <a:lstStyle/>
          <a:p>
            <a:r>
              <a:rPr lang="en-US" sz="2000" b="1">
                <a:solidFill>
                  <a:srgbClr val="EE3645"/>
                </a:solidFill>
              </a:rPr>
              <a:t>The opening price point of $5 in 1980 equates to an opening price point of $16.98 in 2021.</a:t>
            </a:r>
          </a:p>
        </p:txBody>
      </p:sp>
    </p:spTree>
    <p:extLst>
      <p:ext uri="{BB962C8B-B14F-4D97-AF65-F5344CB8AC3E}">
        <p14:creationId xmlns:p14="http://schemas.microsoft.com/office/powerpoint/2010/main" val="2158873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9ADEFF96-53AD-8921-B6DB-4EA2DA5018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69112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imeline&#10;&#10;Description automatically generated">
            <a:extLst>
              <a:ext uri="{FF2B5EF4-FFF2-40B4-BE49-F238E27FC236}">
                <a16:creationId xmlns:a16="http://schemas.microsoft.com/office/drawing/2014/main" id="{AFBC1C66-87DA-DB52-0CA1-55140DDF05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72AF021D-3C3C-4163-933E-A55E2F4CA5DE}"/>
              </a:ext>
            </a:extLst>
          </p:cNvPr>
          <p:cNvSpPr txBox="1"/>
          <p:nvPr/>
        </p:nvSpPr>
        <p:spPr>
          <a:xfrm>
            <a:off x="234742" y="299763"/>
            <a:ext cx="7114013" cy="707578"/>
          </a:xfrm>
          <a:prstGeom prst="rect">
            <a:avLst/>
          </a:prstGeom>
          <a:noFill/>
        </p:spPr>
        <p:txBody>
          <a:bodyPr wrap="square" rtlCol="0">
            <a:noAutofit/>
          </a:bodyPr>
          <a:lstStyle/>
          <a:p>
            <a:r>
              <a:rPr lang="en-US" sz="4000" b="1">
                <a:solidFill>
                  <a:schemeClr val="bg1"/>
                </a:solidFill>
                <a:latin typeface="Helvetica" pitchFamily="2" charset="0"/>
              </a:rPr>
              <a:t>Traditional Products</a:t>
            </a:r>
          </a:p>
        </p:txBody>
      </p:sp>
      <p:sp>
        <p:nvSpPr>
          <p:cNvPr id="2" name="TextBox 1">
            <a:extLst>
              <a:ext uri="{FF2B5EF4-FFF2-40B4-BE49-F238E27FC236}">
                <a16:creationId xmlns:a16="http://schemas.microsoft.com/office/drawing/2014/main" id="{22F4DBC8-9059-5637-BC9B-4A09D7B303E5}"/>
              </a:ext>
            </a:extLst>
          </p:cNvPr>
          <p:cNvSpPr txBox="1"/>
          <p:nvPr/>
        </p:nvSpPr>
        <p:spPr>
          <a:xfrm>
            <a:off x="304072" y="2240459"/>
            <a:ext cx="651140" cy="461665"/>
          </a:xfrm>
          <a:prstGeom prst="rect">
            <a:avLst/>
          </a:prstGeom>
          <a:noFill/>
        </p:spPr>
        <p:txBody>
          <a:bodyPr wrap="none" rtlCol="0">
            <a:spAutoFit/>
          </a:bodyPr>
          <a:lstStyle/>
          <a:p>
            <a:r>
              <a:rPr lang="en-US" sz="2400">
                <a:solidFill>
                  <a:srgbClr val="00133D"/>
                </a:solidFill>
              </a:rPr>
              <a:t>$45</a:t>
            </a:r>
          </a:p>
        </p:txBody>
      </p:sp>
      <p:sp>
        <p:nvSpPr>
          <p:cNvPr id="5" name="TextBox 4">
            <a:extLst>
              <a:ext uri="{FF2B5EF4-FFF2-40B4-BE49-F238E27FC236}">
                <a16:creationId xmlns:a16="http://schemas.microsoft.com/office/drawing/2014/main" id="{4E47D4C9-4CD6-69AB-01B5-C99D063B04D7}"/>
              </a:ext>
            </a:extLst>
          </p:cNvPr>
          <p:cNvSpPr txBox="1"/>
          <p:nvPr/>
        </p:nvSpPr>
        <p:spPr>
          <a:xfrm>
            <a:off x="2523812" y="2076006"/>
            <a:ext cx="651140" cy="461665"/>
          </a:xfrm>
          <a:prstGeom prst="rect">
            <a:avLst/>
          </a:prstGeom>
          <a:noFill/>
        </p:spPr>
        <p:txBody>
          <a:bodyPr wrap="none" rtlCol="0">
            <a:spAutoFit/>
          </a:bodyPr>
          <a:lstStyle/>
          <a:p>
            <a:r>
              <a:rPr lang="en-US" sz="2400">
                <a:solidFill>
                  <a:srgbClr val="00133D"/>
                </a:solidFill>
              </a:rPr>
              <a:t>$30</a:t>
            </a:r>
          </a:p>
        </p:txBody>
      </p:sp>
      <p:sp>
        <p:nvSpPr>
          <p:cNvPr id="6" name="TextBox 5">
            <a:extLst>
              <a:ext uri="{FF2B5EF4-FFF2-40B4-BE49-F238E27FC236}">
                <a16:creationId xmlns:a16="http://schemas.microsoft.com/office/drawing/2014/main" id="{42891034-4D23-E354-DAA7-8024ABC54297}"/>
              </a:ext>
            </a:extLst>
          </p:cNvPr>
          <p:cNvSpPr txBox="1"/>
          <p:nvPr/>
        </p:nvSpPr>
        <p:spPr>
          <a:xfrm>
            <a:off x="4980764" y="2063599"/>
            <a:ext cx="651140" cy="461665"/>
          </a:xfrm>
          <a:prstGeom prst="rect">
            <a:avLst/>
          </a:prstGeom>
          <a:noFill/>
        </p:spPr>
        <p:txBody>
          <a:bodyPr wrap="none" rtlCol="0">
            <a:spAutoFit/>
          </a:bodyPr>
          <a:lstStyle/>
          <a:p>
            <a:r>
              <a:rPr lang="en-US" sz="2400">
                <a:solidFill>
                  <a:srgbClr val="00133D"/>
                </a:solidFill>
              </a:rPr>
              <a:t>$25</a:t>
            </a:r>
          </a:p>
        </p:txBody>
      </p:sp>
      <p:sp>
        <p:nvSpPr>
          <p:cNvPr id="7" name="TextBox 6">
            <a:extLst>
              <a:ext uri="{FF2B5EF4-FFF2-40B4-BE49-F238E27FC236}">
                <a16:creationId xmlns:a16="http://schemas.microsoft.com/office/drawing/2014/main" id="{7902E400-73DB-F8CF-DD83-D77D4AEC6BA4}"/>
              </a:ext>
            </a:extLst>
          </p:cNvPr>
          <p:cNvSpPr txBox="1"/>
          <p:nvPr/>
        </p:nvSpPr>
        <p:spPr>
          <a:xfrm>
            <a:off x="7504576" y="2063599"/>
            <a:ext cx="651140" cy="461665"/>
          </a:xfrm>
          <a:prstGeom prst="rect">
            <a:avLst/>
          </a:prstGeom>
          <a:noFill/>
        </p:spPr>
        <p:txBody>
          <a:bodyPr wrap="none" rtlCol="0">
            <a:spAutoFit/>
          </a:bodyPr>
          <a:lstStyle/>
          <a:p>
            <a:r>
              <a:rPr lang="en-US" sz="2400">
                <a:solidFill>
                  <a:srgbClr val="00133D"/>
                </a:solidFill>
              </a:rPr>
              <a:t>$17</a:t>
            </a:r>
          </a:p>
        </p:txBody>
      </p:sp>
      <p:sp>
        <p:nvSpPr>
          <p:cNvPr id="8" name="TextBox 7">
            <a:extLst>
              <a:ext uri="{FF2B5EF4-FFF2-40B4-BE49-F238E27FC236}">
                <a16:creationId xmlns:a16="http://schemas.microsoft.com/office/drawing/2014/main" id="{DA4E9761-F2E0-1FB9-37E9-A7FA4F8E79DE}"/>
              </a:ext>
            </a:extLst>
          </p:cNvPr>
          <p:cNvSpPr txBox="1"/>
          <p:nvPr/>
        </p:nvSpPr>
        <p:spPr>
          <a:xfrm>
            <a:off x="234742" y="4218162"/>
            <a:ext cx="651140" cy="461665"/>
          </a:xfrm>
          <a:prstGeom prst="rect">
            <a:avLst/>
          </a:prstGeom>
          <a:noFill/>
        </p:spPr>
        <p:txBody>
          <a:bodyPr wrap="none" rtlCol="0">
            <a:spAutoFit/>
          </a:bodyPr>
          <a:lstStyle/>
          <a:p>
            <a:r>
              <a:rPr lang="en-US" sz="2400">
                <a:solidFill>
                  <a:srgbClr val="00133D"/>
                </a:solidFill>
              </a:rPr>
              <a:t>$25</a:t>
            </a:r>
          </a:p>
        </p:txBody>
      </p:sp>
      <p:sp>
        <p:nvSpPr>
          <p:cNvPr id="11" name="TextBox 10">
            <a:extLst>
              <a:ext uri="{FF2B5EF4-FFF2-40B4-BE49-F238E27FC236}">
                <a16:creationId xmlns:a16="http://schemas.microsoft.com/office/drawing/2014/main" id="{CCE80DB4-AB98-35A9-7EFE-381CC686BD37}"/>
              </a:ext>
            </a:extLst>
          </p:cNvPr>
          <p:cNvSpPr txBox="1"/>
          <p:nvPr/>
        </p:nvSpPr>
        <p:spPr>
          <a:xfrm>
            <a:off x="2523812" y="4236170"/>
            <a:ext cx="651140" cy="461665"/>
          </a:xfrm>
          <a:prstGeom prst="rect">
            <a:avLst/>
          </a:prstGeom>
          <a:noFill/>
        </p:spPr>
        <p:txBody>
          <a:bodyPr wrap="none" rtlCol="0">
            <a:spAutoFit/>
          </a:bodyPr>
          <a:lstStyle/>
          <a:p>
            <a:r>
              <a:rPr lang="en-US" sz="2400">
                <a:solidFill>
                  <a:srgbClr val="00133D"/>
                </a:solidFill>
              </a:rPr>
              <a:t>$22</a:t>
            </a:r>
          </a:p>
        </p:txBody>
      </p:sp>
      <p:sp>
        <p:nvSpPr>
          <p:cNvPr id="12" name="TextBox 11">
            <a:extLst>
              <a:ext uri="{FF2B5EF4-FFF2-40B4-BE49-F238E27FC236}">
                <a16:creationId xmlns:a16="http://schemas.microsoft.com/office/drawing/2014/main" id="{ACE6DA89-0B51-12D3-AFA2-5B5131673249}"/>
              </a:ext>
            </a:extLst>
          </p:cNvPr>
          <p:cNvSpPr txBox="1"/>
          <p:nvPr/>
        </p:nvSpPr>
        <p:spPr>
          <a:xfrm>
            <a:off x="4980764" y="4417190"/>
            <a:ext cx="651140" cy="461665"/>
          </a:xfrm>
          <a:prstGeom prst="rect">
            <a:avLst/>
          </a:prstGeom>
          <a:noFill/>
        </p:spPr>
        <p:txBody>
          <a:bodyPr wrap="none" rtlCol="0">
            <a:spAutoFit/>
          </a:bodyPr>
          <a:lstStyle/>
          <a:p>
            <a:r>
              <a:rPr lang="en-US" sz="2400">
                <a:solidFill>
                  <a:srgbClr val="00133D"/>
                </a:solidFill>
              </a:rPr>
              <a:t>$25</a:t>
            </a:r>
          </a:p>
        </p:txBody>
      </p:sp>
      <p:sp>
        <p:nvSpPr>
          <p:cNvPr id="13" name="TextBox 12">
            <a:extLst>
              <a:ext uri="{FF2B5EF4-FFF2-40B4-BE49-F238E27FC236}">
                <a16:creationId xmlns:a16="http://schemas.microsoft.com/office/drawing/2014/main" id="{D199DDC4-FB0B-0E22-204D-C2AACCEB7D8F}"/>
              </a:ext>
            </a:extLst>
          </p:cNvPr>
          <p:cNvSpPr txBox="1"/>
          <p:nvPr/>
        </p:nvSpPr>
        <p:spPr>
          <a:xfrm>
            <a:off x="7515815" y="4218161"/>
            <a:ext cx="651140" cy="461665"/>
          </a:xfrm>
          <a:prstGeom prst="rect">
            <a:avLst/>
          </a:prstGeom>
          <a:noFill/>
        </p:spPr>
        <p:txBody>
          <a:bodyPr wrap="none" rtlCol="0">
            <a:spAutoFit/>
          </a:bodyPr>
          <a:lstStyle/>
          <a:p>
            <a:r>
              <a:rPr lang="en-US" sz="2400">
                <a:solidFill>
                  <a:srgbClr val="00133D"/>
                </a:solidFill>
              </a:rPr>
              <a:t>$15</a:t>
            </a:r>
          </a:p>
        </p:txBody>
      </p:sp>
    </p:spTree>
    <p:extLst>
      <p:ext uri="{BB962C8B-B14F-4D97-AF65-F5344CB8AC3E}">
        <p14:creationId xmlns:p14="http://schemas.microsoft.com/office/powerpoint/2010/main" val="1100774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meline&#10;&#10;Description automatically generated">
            <a:extLst>
              <a:ext uri="{FF2B5EF4-FFF2-40B4-BE49-F238E27FC236}">
                <a16:creationId xmlns:a16="http://schemas.microsoft.com/office/drawing/2014/main" id="{16FCB4C5-ED6D-2032-871C-FC15D80727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3" name="Rectangle 32">
            <a:extLst>
              <a:ext uri="{FF2B5EF4-FFF2-40B4-BE49-F238E27FC236}">
                <a16:creationId xmlns:a16="http://schemas.microsoft.com/office/drawing/2014/main" id="{209E220A-044A-435C-9184-FD68547F6DFA}"/>
              </a:ext>
            </a:extLst>
          </p:cNvPr>
          <p:cNvSpPr/>
          <p:nvPr/>
        </p:nvSpPr>
        <p:spPr>
          <a:xfrm>
            <a:off x="-288762" y="2622025"/>
            <a:ext cx="3310799" cy="400110"/>
          </a:xfrm>
          <a:prstGeom prst="rect">
            <a:avLst/>
          </a:prstGeom>
        </p:spPr>
        <p:txBody>
          <a:bodyPr wrap="square">
            <a:spAutoFit/>
          </a:bodyPr>
          <a:lstStyle/>
          <a:p>
            <a:pPr algn="ctr">
              <a:defRPr/>
            </a:pPr>
            <a:r>
              <a:rPr lang="en-US" sz="2000" b="1">
                <a:solidFill>
                  <a:prstClr val="white"/>
                </a:solidFill>
                <a:latin typeface="Calibri" panose="020F0502020204030204"/>
              </a:rPr>
              <a:t>Agenda</a:t>
            </a:r>
          </a:p>
        </p:txBody>
      </p:sp>
      <p:sp>
        <p:nvSpPr>
          <p:cNvPr id="10" name="TextBox 9">
            <a:extLst>
              <a:ext uri="{FF2B5EF4-FFF2-40B4-BE49-F238E27FC236}">
                <a16:creationId xmlns:a16="http://schemas.microsoft.com/office/drawing/2014/main" id="{72AF021D-3C3C-4163-933E-A55E2F4CA5DE}"/>
              </a:ext>
            </a:extLst>
          </p:cNvPr>
          <p:cNvSpPr txBox="1"/>
          <p:nvPr/>
        </p:nvSpPr>
        <p:spPr>
          <a:xfrm>
            <a:off x="234742" y="299763"/>
            <a:ext cx="8398048" cy="707578"/>
          </a:xfrm>
          <a:prstGeom prst="rect">
            <a:avLst/>
          </a:prstGeom>
          <a:noFill/>
        </p:spPr>
        <p:txBody>
          <a:bodyPr wrap="square" rtlCol="0">
            <a:noAutofit/>
          </a:bodyPr>
          <a:lstStyle/>
          <a:p>
            <a:r>
              <a:rPr lang="en-US" sz="4000" b="1">
                <a:solidFill>
                  <a:schemeClr val="bg1"/>
                </a:solidFill>
                <a:latin typeface="Helvetica" pitchFamily="2" charset="0"/>
              </a:rPr>
              <a:t>Additional Online Products *</a:t>
            </a:r>
          </a:p>
        </p:txBody>
      </p:sp>
      <p:sp>
        <p:nvSpPr>
          <p:cNvPr id="17" name="TextBox 16">
            <a:extLst>
              <a:ext uri="{FF2B5EF4-FFF2-40B4-BE49-F238E27FC236}">
                <a16:creationId xmlns:a16="http://schemas.microsoft.com/office/drawing/2014/main" id="{1BED0A76-8CB2-426A-8E10-43941D37FDB6}"/>
              </a:ext>
            </a:extLst>
          </p:cNvPr>
          <p:cNvSpPr txBox="1"/>
          <p:nvPr/>
        </p:nvSpPr>
        <p:spPr>
          <a:xfrm>
            <a:off x="6590708" y="6352076"/>
            <a:ext cx="4448525" cy="369332"/>
          </a:xfrm>
          <a:prstGeom prst="rect">
            <a:avLst/>
          </a:prstGeom>
          <a:noFill/>
        </p:spPr>
        <p:txBody>
          <a:bodyPr wrap="none" rtlCol="0">
            <a:spAutoFit/>
          </a:bodyPr>
          <a:lstStyle/>
          <a:p>
            <a:r>
              <a:rPr lang="en-US" i="1"/>
              <a:t>* Providing supply chain issues are minimized</a:t>
            </a:r>
          </a:p>
        </p:txBody>
      </p:sp>
      <p:pic>
        <p:nvPicPr>
          <p:cNvPr id="8" name="Picture 7">
            <a:extLst>
              <a:ext uri="{FF2B5EF4-FFF2-40B4-BE49-F238E27FC236}">
                <a16:creationId xmlns:a16="http://schemas.microsoft.com/office/drawing/2014/main" id="{E8E4ADDC-51E2-C2E8-50AD-285795780777}"/>
              </a:ext>
            </a:extLst>
          </p:cNvPr>
          <p:cNvPicPr>
            <a:picLocks noChangeAspect="1"/>
          </p:cNvPicPr>
          <p:nvPr/>
        </p:nvPicPr>
        <p:blipFill>
          <a:blip r:embed="rId4"/>
          <a:stretch>
            <a:fillRect/>
          </a:stretch>
        </p:blipFill>
        <p:spPr>
          <a:xfrm>
            <a:off x="53596" y="6017801"/>
            <a:ext cx="5936881" cy="840199"/>
          </a:xfrm>
          <a:prstGeom prst="rect">
            <a:avLst/>
          </a:prstGeom>
        </p:spPr>
      </p:pic>
    </p:spTree>
    <p:extLst>
      <p:ext uri="{BB962C8B-B14F-4D97-AF65-F5344CB8AC3E}">
        <p14:creationId xmlns:p14="http://schemas.microsoft.com/office/powerpoint/2010/main" val="3205347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10;&#10;Description automatically generated">
            <a:extLst>
              <a:ext uri="{FF2B5EF4-FFF2-40B4-BE49-F238E27FC236}">
                <a16:creationId xmlns:a16="http://schemas.microsoft.com/office/drawing/2014/main" id="{FEDE7731-A660-CD8B-F76D-ECB0F53243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234741" y="299763"/>
            <a:ext cx="9496488" cy="707578"/>
          </a:xfrm>
          <a:prstGeom prst="rect">
            <a:avLst/>
          </a:prstGeom>
          <a:noFill/>
        </p:spPr>
        <p:txBody>
          <a:bodyPr wrap="square" rtlCol="0">
            <a:noAutofit/>
          </a:bodyPr>
          <a:lstStyle/>
          <a:p>
            <a:r>
              <a:rPr lang="en-US" sz="4000" b="1">
                <a:solidFill>
                  <a:schemeClr val="bg1"/>
                </a:solidFill>
                <a:latin typeface="Helvetica" pitchFamily="2" charset="0"/>
              </a:rPr>
              <a:t>2022 Product Allergens </a:t>
            </a:r>
          </a:p>
        </p:txBody>
      </p:sp>
      <p:pic>
        <p:nvPicPr>
          <p:cNvPr id="8" name="Picture 7" descr="Table&#10;&#10;Description automatically generated">
            <a:extLst>
              <a:ext uri="{FF2B5EF4-FFF2-40B4-BE49-F238E27FC236}">
                <a16:creationId xmlns:a16="http://schemas.microsoft.com/office/drawing/2014/main" id="{58A5E952-9D37-67FA-B8A1-CCA02D16BE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45577" y="1494692"/>
            <a:ext cx="9900845" cy="5222631"/>
          </a:xfrm>
          <a:prstGeom prst="rect">
            <a:avLst/>
          </a:prstGeom>
        </p:spPr>
      </p:pic>
    </p:spTree>
    <p:extLst>
      <p:ext uri="{BB962C8B-B14F-4D97-AF65-F5344CB8AC3E}">
        <p14:creationId xmlns:p14="http://schemas.microsoft.com/office/powerpoint/2010/main" val="3709570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person&#10;&#10;Description automatically generated">
            <a:extLst>
              <a:ext uri="{FF2B5EF4-FFF2-40B4-BE49-F238E27FC236}">
                <a16:creationId xmlns:a16="http://schemas.microsoft.com/office/drawing/2014/main" id="{562D353E-CA2E-8FD1-4C4E-6709EA0B0E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31231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 text, application, email&#10;&#10;Description automatically generated">
            <a:extLst>
              <a:ext uri="{FF2B5EF4-FFF2-40B4-BE49-F238E27FC236}">
                <a16:creationId xmlns:a16="http://schemas.microsoft.com/office/drawing/2014/main" id="{BCEA4722-FB3E-7474-57C3-F9E75186C7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Ordering</a:t>
            </a:r>
          </a:p>
        </p:txBody>
      </p:sp>
      <p:sp>
        <p:nvSpPr>
          <p:cNvPr id="6" name="Shape 261">
            <a:extLst>
              <a:ext uri="{FF2B5EF4-FFF2-40B4-BE49-F238E27FC236}">
                <a16:creationId xmlns:a16="http://schemas.microsoft.com/office/drawing/2014/main" id="{BD5F1832-7737-4054-B69F-501A062C68C7}"/>
              </a:ext>
            </a:extLst>
          </p:cNvPr>
          <p:cNvSpPr/>
          <p:nvPr/>
        </p:nvSpPr>
        <p:spPr>
          <a:xfrm rot="16200000">
            <a:off x="-262150" y="3699120"/>
            <a:ext cx="4115872" cy="26007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309552">
              <a:lnSpc>
                <a:spcPct val="80000"/>
              </a:lnSpc>
              <a:defRPr sz="1800"/>
            </a:pPr>
            <a:endParaRPr lang="en-US" sz="1800" b="1" kern="0">
              <a:latin typeface="Helvetica Neue Condensed Black" charset="0"/>
              <a:ea typeface="Helvetica Neue Condensed Black" charset="0"/>
              <a:cs typeface="Helvetica Neue Condensed Black" charset="0"/>
              <a:sym typeface="BebasNeueRegular"/>
            </a:endParaRPr>
          </a:p>
        </p:txBody>
      </p:sp>
      <p:pic>
        <p:nvPicPr>
          <p:cNvPr id="3" name="Picture 2">
            <a:extLst>
              <a:ext uri="{FF2B5EF4-FFF2-40B4-BE49-F238E27FC236}">
                <a16:creationId xmlns:a16="http://schemas.microsoft.com/office/drawing/2014/main" id="{9BDB9D6C-977E-D9F1-C96B-C5606AB5E4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086027" y="1419284"/>
            <a:ext cx="2853942" cy="5356376"/>
          </a:xfrm>
          <a:prstGeom prst="rect">
            <a:avLst/>
          </a:prstGeom>
        </p:spPr>
      </p:pic>
    </p:spTree>
    <p:extLst>
      <p:ext uri="{BB962C8B-B14F-4D97-AF65-F5344CB8AC3E}">
        <p14:creationId xmlns:p14="http://schemas.microsoft.com/office/powerpoint/2010/main" val="2194684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erson holding a baby&#10;&#10;Description automatically generated with low confidence">
            <a:extLst>
              <a:ext uri="{FF2B5EF4-FFF2-40B4-BE49-F238E27FC236}">
                <a16:creationId xmlns:a16="http://schemas.microsoft.com/office/drawing/2014/main" id="{95DD3DEB-413F-1D02-B8D5-406CA3FAB9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5078" b="-1"/>
          <a:stretch/>
        </p:blipFill>
        <p:spPr>
          <a:xfrm>
            <a:off x="20" y="10"/>
            <a:ext cx="9141724" cy="6863475"/>
          </a:xfrm>
          <a:custGeom>
            <a:avLst/>
            <a:gdLst/>
            <a:ahLst/>
            <a:cxnLst/>
            <a:rect l="l" t="t" r="r" b="b"/>
            <a:pathLst>
              <a:path w="9141744" h="6863485">
                <a:moveTo>
                  <a:pt x="0" y="0"/>
                </a:moveTo>
                <a:lnTo>
                  <a:pt x="5963051" y="0"/>
                </a:lnTo>
                <a:lnTo>
                  <a:pt x="9141744" y="6863485"/>
                </a:lnTo>
                <a:lnTo>
                  <a:pt x="0" y="6863485"/>
                </a:lnTo>
                <a:lnTo>
                  <a:pt x="0" y="0"/>
                </a:lnTo>
                <a:close/>
              </a:path>
            </a:pathLst>
          </a:custGeom>
        </p:spPr>
      </p:pic>
      <p:pic>
        <p:nvPicPr>
          <p:cNvPr id="2050" name="Picture 2" descr="Experience the Excitement of the Circus in Missoula This Week!">
            <a:extLst>
              <a:ext uri="{FF2B5EF4-FFF2-40B4-BE49-F238E27FC236}">
                <a16:creationId xmlns:a16="http://schemas.microsoft.com/office/drawing/2014/main" id="{A01F4E59-38CA-1088-FE31-E4DB61264C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084" r="10854" b="-1"/>
          <a:stretch/>
        </p:blipFill>
        <p:spPr bwMode="auto">
          <a:xfrm>
            <a:off x="5790353" y="10"/>
            <a:ext cx="6401647" cy="6852984"/>
          </a:xfrm>
          <a:custGeom>
            <a:avLst/>
            <a:gdLst/>
            <a:ahLst/>
            <a:cxnLst/>
            <a:rect l="l" t="t" r="r" b="b"/>
            <a:pathLst>
              <a:path w="6401647" h="6852994">
                <a:moveTo>
                  <a:pt x="354282" y="0"/>
                </a:moveTo>
                <a:lnTo>
                  <a:pt x="6401647" y="0"/>
                </a:lnTo>
                <a:lnTo>
                  <a:pt x="6401647" y="6852994"/>
                </a:lnTo>
                <a:lnTo>
                  <a:pt x="0" y="6852994"/>
                </a:lnTo>
                <a:lnTo>
                  <a:pt x="0" y="6852993"/>
                </a:lnTo>
                <a:lnTo>
                  <a:pt x="3528116" y="685299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697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831B353-E0BD-C752-4A1F-68AA85E106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2956"/>
          <a:stretch/>
        </p:blipFill>
        <p:spPr>
          <a:xfrm>
            <a:off x="0" y="0"/>
            <a:ext cx="12192000" cy="3912124"/>
          </a:xfrm>
          <a:prstGeom prst="rect">
            <a:avLst/>
          </a:prstGeom>
        </p:spPr>
      </p:pic>
      <p:sp>
        <p:nvSpPr>
          <p:cNvPr id="2" name="TextBox 1">
            <a:extLst>
              <a:ext uri="{FF2B5EF4-FFF2-40B4-BE49-F238E27FC236}">
                <a16:creationId xmlns:a16="http://schemas.microsoft.com/office/drawing/2014/main" id="{9F5DB080-7869-FF82-DF6C-A71EF7364ED1}"/>
              </a:ext>
            </a:extLst>
          </p:cNvPr>
          <p:cNvSpPr txBox="1"/>
          <p:nvPr/>
        </p:nvSpPr>
        <p:spPr>
          <a:xfrm>
            <a:off x="312656" y="4034673"/>
            <a:ext cx="11566688" cy="2554545"/>
          </a:xfrm>
          <a:prstGeom prst="rect">
            <a:avLst/>
          </a:prstGeom>
          <a:noFill/>
        </p:spPr>
        <p:txBody>
          <a:bodyPr wrap="square" numCol="2" rtlCol="0">
            <a:spAutoFit/>
          </a:bodyPr>
          <a:lstStyle/>
          <a:p>
            <a:pPr marL="342900" indent="-342900">
              <a:buFont typeface="Arial" panose="020B0604020202020204" pitchFamily="34" charset="0"/>
              <a:buChar char="•"/>
            </a:pPr>
            <a:r>
              <a:rPr lang="en-US" sz="2000"/>
              <a:t>Membership fees/dues </a:t>
            </a:r>
          </a:p>
          <a:p>
            <a:pPr marL="342900" indent="-342900">
              <a:buFont typeface="Arial" panose="020B0604020202020204" pitchFamily="34" charset="0"/>
              <a:buChar char="•"/>
            </a:pPr>
            <a:r>
              <a:rPr lang="en-US" sz="2000"/>
              <a:t>Camp fees </a:t>
            </a:r>
          </a:p>
          <a:p>
            <a:pPr marL="342900" indent="-342900">
              <a:buFont typeface="Arial" panose="020B0604020202020204" pitchFamily="34" charset="0"/>
              <a:buChar char="•"/>
            </a:pPr>
            <a:r>
              <a:rPr lang="en-US" sz="2000"/>
              <a:t>Pinewood Derby</a:t>
            </a:r>
          </a:p>
          <a:p>
            <a:pPr marL="342900" indent="-342900">
              <a:buFont typeface="Arial" panose="020B0604020202020204" pitchFamily="34" charset="0"/>
              <a:buChar char="•"/>
            </a:pPr>
            <a:r>
              <a:rPr lang="en-US" sz="2000"/>
              <a:t>Uniforms </a:t>
            </a:r>
          </a:p>
          <a:p>
            <a:pPr marL="342900" indent="-342900">
              <a:buFont typeface="Arial" panose="020B0604020202020204" pitchFamily="34" charset="0"/>
              <a:buChar char="•"/>
            </a:pPr>
            <a:r>
              <a:rPr lang="en-US" sz="2000"/>
              <a:t>Meeting materials/supplies</a:t>
            </a:r>
          </a:p>
          <a:p>
            <a:pPr marL="342900" indent="-342900">
              <a:buFont typeface="Arial" panose="020B0604020202020204" pitchFamily="34" charset="0"/>
              <a:buChar char="•"/>
            </a:pPr>
            <a:r>
              <a:rPr lang="en-US" sz="2000"/>
              <a:t>Blue &amp; Gold </a:t>
            </a:r>
          </a:p>
          <a:p>
            <a:pPr marL="342900" indent="-342900">
              <a:buFont typeface="Arial" panose="020B0604020202020204" pitchFamily="34" charset="0"/>
              <a:buChar char="•"/>
            </a:pPr>
            <a:r>
              <a:rPr lang="en-US" sz="2000"/>
              <a:t>Campouts</a:t>
            </a:r>
          </a:p>
          <a:p>
            <a:pPr marL="342900" indent="-342900">
              <a:buFont typeface="Arial" panose="020B0604020202020204" pitchFamily="34" charset="0"/>
              <a:buChar char="•"/>
            </a:pPr>
            <a:r>
              <a:rPr lang="en-US" sz="2000"/>
              <a:t>Patches &amp; Awards</a:t>
            </a:r>
          </a:p>
          <a:p>
            <a:pPr marL="342900" indent="-342900">
              <a:buFont typeface="Arial" panose="020B0604020202020204" pitchFamily="34" charset="0"/>
              <a:buChar char="•"/>
            </a:pPr>
            <a:r>
              <a:rPr lang="en-US" sz="2000"/>
              <a:t>Unit Adventures/outings</a:t>
            </a:r>
          </a:p>
          <a:p>
            <a:pPr marL="342900" indent="-342900">
              <a:buFont typeface="Arial" panose="020B0604020202020204" pitchFamily="34" charset="0"/>
              <a:buChar char="•"/>
            </a:pPr>
            <a:r>
              <a:rPr lang="en-US" sz="2000"/>
              <a:t>Youth Leadership Training</a:t>
            </a:r>
          </a:p>
          <a:p>
            <a:pPr marL="342900" indent="-342900">
              <a:buFont typeface="Arial" panose="020B0604020202020204" pitchFamily="34" charset="0"/>
              <a:buChar char="•"/>
            </a:pPr>
            <a:r>
              <a:rPr lang="en-US" sz="2000"/>
              <a:t>National Jamboree</a:t>
            </a:r>
          </a:p>
          <a:p>
            <a:pPr marL="342900" indent="-342900">
              <a:buFont typeface="Arial" panose="020B0604020202020204" pitchFamily="34" charset="0"/>
              <a:buChar char="•"/>
            </a:pPr>
            <a:r>
              <a:rPr lang="en-US" sz="2000"/>
              <a:t>Unit equipment </a:t>
            </a:r>
          </a:p>
          <a:p>
            <a:pPr marL="342900" indent="-342900">
              <a:buFont typeface="Arial" panose="020B0604020202020204" pitchFamily="34" charset="0"/>
              <a:buChar char="•"/>
            </a:pPr>
            <a:r>
              <a:rPr lang="en-US" sz="2000"/>
              <a:t>Camp/Council facility Upkeep</a:t>
            </a:r>
          </a:p>
          <a:p>
            <a:pPr marL="342900" indent="-342900">
              <a:buFont typeface="Arial" panose="020B0604020202020204" pitchFamily="34" charset="0"/>
              <a:buChar char="•"/>
            </a:pPr>
            <a:r>
              <a:rPr lang="en-US" sz="2000"/>
              <a:t>Service Projects </a:t>
            </a:r>
          </a:p>
          <a:p>
            <a:pPr marL="342900" indent="-342900">
              <a:buFont typeface="Arial" panose="020B0604020202020204" pitchFamily="34" charset="0"/>
              <a:buChar char="•"/>
            </a:pPr>
            <a:r>
              <a:rPr lang="en-US" sz="2000"/>
              <a:t>Trail’s End Rewards (Amazon gift cards)  </a:t>
            </a:r>
          </a:p>
        </p:txBody>
      </p:sp>
    </p:spTree>
    <p:extLst>
      <p:ext uri="{BB962C8B-B14F-4D97-AF65-F5344CB8AC3E}">
        <p14:creationId xmlns:p14="http://schemas.microsoft.com/office/powerpoint/2010/main" val="1467987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3194683D-0809-3759-69BB-777CA1C401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3319475-4D0D-B597-4D36-AFB7B5BA2000}"/>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Unit Initial Orders </a:t>
            </a:r>
          </a:p>
        </p:txBody>
      </p:sp>
      <p:sp>
        <p:nvSpPr>
          <p:cNvPr id="6" name="TextBox 5">
            <a:extLst>
              <a:ext uri="{FF2B5EF4-FFF2-40B4-BE49-F238E27FC236}">
                <a16:creationId xmlns:a16="http://schemas.microsoft.com/office/drawing/2014/main" id="{BECA6335-67D2-D2BE-F3D7-0CDB8E025184}"/>
              </a:ext>
            </a:extLst>
          </p:cNvPr>
          <p:cNvSpPr txBox="1"/>
          <p:nvPr/>
        </p:nvSpPr>
        <p:spPr>
          <a:xfrm>
            <a:off x="374986" y="1419284"/>
            <a:ext cx="10866268" cy="3693319"/>
          </a:xfrm>
          <a:prstGeom prst="rect">
            <a:avLst/>
          </a:prstGeom>
          <a:noFill/>
        </p:spPr>
        <p:txBody>
          <a:bodyPr wrap="square" rtlCol="0">
            <a:spAutoFit/>
          </a:bodyPr>
          <a:lstStyle/>
          <a:p>
            <a:r>
              <a:rPr lang="en-US" sz="2400" b="1" u="sng" dirty="0">
                <a:solidFill>
                  <a:srgbClr val="FF0000"/>
                </a:solidFill>
              </a:rPr>
              <a:t>Initial Orders</a:t>
            </a:r>
          </a:p>
          <a:p>
            <a:pPr marL="742950" lvl="1" indent="-285750">
              <a:buFont typeface="Arial" panose="020B0604020202020204" pitchFamily="34" charset="0"/>
              <a:buChar char="•"/>
            </a:pPr>
            <a:r>
              <a:rPr lang="en-US" sz="2400" dirty="0"/>
              <a:t>Initial orders are open now!</a:t>
            </a:r>
          </a:p>
          <a:p>
            <a:pPr marL="742950" lvl="1" indent="-285750">
              <a:buFont typeface="Arial" panose="020B0604020202020204" pitchFamily="34" charset="0"/>
              <a:buChar char="•"/>
            </a:pPr>
            <a:r>
              <a:rPr lang="en-US" sz="2400" dirty="0"/>
              <a:t>Unit Orders due 8/24 at </a:t>
            </a:r>
            <a:r>
              <a:rPr lang="en-US" sz="2400" u="sng" dirty="0">
                <a:solidFill>
                  <a:srgbClr val="FF0000"/>
                </a:solidFill>
              </a:rPr>
              <a:t>NOON</a:t>
            </a:r>
          </a:p>
          <a:p>
            <a:pPr marL="742950" lvl="1" indent="-285750">
              <a:buFont typeface="Arial" panose="020B0604020202020204" pitchFamily="34" charset="0"/>
              <a:buChar char="•"/>
            </a:pPr>
            <a:r>
              <a:rPr lang="en-US" sz="2400" dirty="0"/>
              <a:t>Units can order up to 100% of last year’s sales</a:t>
            </a:r>
          </a:p>
          <a:p>
            <a:pPr marL="1200150" lvl="2" indent="-285750">
              <a:buFont typeface="Arial" panose="020B0604020202020204" pitchFamily="34" charset="0"/>
              <a:buChar char="•"/>
            </a:pPr>
            <a:r>
              <a:rPr lang="en-US" sz="2400" u="sng" dirty="0"/>
              <a:t>NEW selling Units</a:t>
            </a:r>
            <a:r>
              <a:rPr lang="en-US" sz="2400" dirty="0"/>
              <a:t>: Contact your DK/DE about goals, plans, etc. to get initial ordering $ max. Note: Best to have IYOS plan info. handy. </a:t>
            </a:r>
          </a:p>
          <a:p>
            <a:pPr marL="1200150" lvl="2" indent="-285750">
              <a:buFont typeface="Arial" panose="020B0604020202020204" pitchFamily="34" charset="0"/>
              <a:buChar char="•"/>
            </a:pPr>
            <a:endParaRPr lang="en-US" sz="2400" dirty="0"/>
          </a:p>
          <a:p>
            <a:r>
              <a:rPr lang="en-US" sz="2400" b="1" u="sng" dirty="0">
                <a:solidFill>
                  <a:srgbClr val="FF0000"/>
                </a:solidFill>
              </a:rPr>
              <a:t>Pick Up Information: </a:t>
            </a:r>
          </a:p>
          <a:p>
            <a:pPr marL="742950" lvl="1" indent="-285750">
              <a:buFont typeface="Arial" panose="020B0604020202020204" pitchFamily="34" charset="0"/>
              <a:buChar char="•"/>
            </a:pPr>
            <a:r>
              <a:rPr lang="en-US" sz="2400" dirty="0"/>
              <a:t>Please check with your District Kernel about your district specific location</a:t>
            </a:r>
          </a:p>
          <a:p>
            <a:pPr lvl="2"/>
            <a:endParaRPr lang="en-US" dirty="0"/>
          </a:p>
        </p:txBody>
      </p:sp>
    </p:spTree>
    <p:extLst>
      <p:ext uri="{BB962C8B-B14F-4D97-AF65-F5344CB8AC3E}">
        <p14:creationId xmlns:p14="http://schemas.microsoft.com/office/powerpoint/2010/main" val="3013984178"/>
      </p:ext>
    </p:extLst>
  </p:cSld>
  <p:clrMapOvr>
    <a:masterClrMapping/>
  </p:clrMapOvr>
  <p:extLst>
    <p:ext uri="{6950BFC3-D8DA-4A85-94F7-54DA5524770B}">
      <p188:commentRel xmlns:p188="http://schemas.microsoft.com/office/powerpoint/2018/8/main" r:id="rId3"/>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3194683D-0809-3759-69BB-777CA1C401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3319475-4D0D-B597-4D36-AFB7B5BA2000}"/>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Unit Replenishment Orders </a:t>
            </a:r>
          </a:p>
        </p:txBody>
      </p:sp>
      <p:sp>
        <p:nvSpPr>
          <p:cNvPr id="7" name="Rectangle 6">
            <a:extLst>
              <a:ext uri="{FF2B5EF4-FFF2-40B4-BE49-F238E27FC236}">
                <a16:creationId xmlns:a16="http://schemas.microsoft.com/office/drawing/2014/main" id="{4ACF40F2-213D-3545-33C1-67B4953D0973}"/>
              </a:ext>
            </a:extLst>
          </p:cNvPr>
          <p:cNvSpPr/>
          <p:nvPr/>
        </p:nvSpPr>
        <p:spPr>
          <a:xfrm>
            <a:off x="347722" y="1649020"/>
            <a:ext cx="11256674" cy="5103320"/>
          </a:xfrm>
          <a:prstGeom prst="rect">
            <a:avLst/>
          </a:prstGeom>
        </p:spPr>
        <p:txBody>
          <a:bodyPr wrap="square" lIns="91440" tIns="45720" rIns="91440" bIns="45720" anchor="t">
            <a:spAutoFit/>
          </a:bodyPr>
          <a:lstStyle/>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Metro Replenishment dates will be OPEN to ALL districts to pick up at the Omaha warehouse. </a:t>
            </a:r>
          </a:p>
          <a:p>
            <a:pPr>
              <a:lnSpc>
                <a:spcPct val="107000"/>
              </a:lnSpc>
              <a:spcAft>
                <a:spcPts val="800"/>
              </a:spcAft>
            </a:pPr>
            <a:r>
              <a:rPr lang="en-US" dirty="0">
                <a:latin typeface="Arial" panose="020B0604020202020204" pitchFamily="34" charset="0"/>
                <a:ea typeface="Calibri" panose="020F0502020204030204" pitchFamily="34" charset="0"/>
                <a:cs typeface="Arial" panose="020B0604020202020204" pitchFamily="34" charset="0"/>
              </a:rPr>
              <a:t>Pick Up location: </a:t>
            </a:r>
            <a:r>
              <a:rPr lang="en-US" b="1" u="sng" dirty="0">
                <a:solidFill>
                  <a:srgbClr val="FF0000"/>
                </a:solidFill>
                <a:latin typeface="Arial" panose="020B0604020202020204" pitchFamily="34" charset="0"/>
                <a:ea typeface="Calibri" panose="020F0502020204030204" pitchFamily="34" charset="0"/>
                <a:cs typeface="Arial" panose="020B0604020202020204" pitchFamily="34" charset="0"/>
              </a:rPr>
              <a:t>(NEW LOCATION)</a:t>
            </a:r>
          </a:p>
          <a:p>
            <a:pPr algn="ctr">
              <a:lnSpc>
                <a:spcPct val="107000"/>
              </a:lnSpc>
              <a:spcAft>
                <a:spcPts val="800"/>
              </a:spcAft>
            </a:pPr>
            <a:r>
              <a:rPr lang="en-US" b="1" dirty="0">
                <a:latin typeface="Arial" panose="020B0604020202020204" pitchFamily="34" charset="0"/>
                <a:ea typeface="Calibri" panose="020F0502020204030204" pitchFamily="34" charset="0"/>
                <a:cs typeface="Arial" panose="020B0604020202020204" pitchFamily="34" charset="0"/>
              </a:rPr>
              <a:t>R&amp;R Commerce Park</a:t>
            </a:r>
          </a:p>
          <a:p>
            <a:pPr algn="ctr">
              <a:lnSpc>
                <a:spcPct val="107000"/>
              </a:lnSpc>
              <a:spcAft>
                <a:spcPts val="800"/>
              </a:spcAft>
            </a:pPr>
            <a:r>
              <a:rPr lang="en-US" b="0" i="0" dirty="0">
                <a:effectLst/>
                <a:latin typeface="Arial" panose="020B0604020202020204" pitchFamily="34" charset="0"/>
              </a:rPr>
              <a:t>14910  Gold Coast Road</a:t>
            </a:r>
          </a:p>
          <a:p>
            <a:pPr algn="ctr">
              <a:lnSpc>
                <a:spcPct val="107000"/>
              </a:lnSpc>
              <a:spcAft>
                <a:spcPts val="800"/>
              </a:spcAft>
            </a:pPr>
            <a:r>
              <a:rPr lang="en-US" b="0" i="0" dirty="0">
                <a:effectLst/>
                <a:latin typeface="Arial" panose="020B0604020202020204" pitchFamily="34" charset="0"/>
              </a:rPr>
              <a:t>La Vista NE 68138</a:t>
            </a: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400"/>
              </a:spcAft>
              <a:buFont typeface="Symbol" panose="05050102010706020507" pitchFamily="18" charset="2"/>
              <a:buChar char=""/>
            </a:pPr>
            <a:r>
              <a:rPr lang="en-US" sz="1600" dirty="0">
                <a:latin typeface="Arial" panose="020B0604020202020204" pitchFamily="34" charset="0"/>
                <a:ea typeface="Calibri" panose="020F0502020204030204" pitchFamily="34" charset="0"/>
                <a:cs typeface="Arial" panose="020B0604020202020204" pitchFamily="34" charset="0"/>
              </a:rPr>
              <a:t>Place your replenishment order on </a:t>
            </a:r>
            <a:r>
              <a:rPr lang="en-US" sz="16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
              </a:rPr>
              <a:t>www.trails-end.com</a:t>
            </a:r>
            <a:r>
              <a:rPr lang="en-US" sz="1600" dirty="0">
                <a:latin typeface="Arial" panose="020B0604020202020204" pitchFamily="34" charset="0"/>
                <a:ea typeface="Calibri" panose="020F0502020204030204" pitchFamily="34" charset="0"/>
                <a:cs typeface="Arial" panose="020B0604020202020204" pitchFamily="34" charset="0"/>
              </a:rPr>
              <a:t>, click “Order Popcorn” and submit by </a:t>
            </a:r>
            <a:r>
              <a:rPr lang="en-US" sz="1600" b="1" u="sng" dirty="0">
                <a:latin typeface="Arial" panose="020B0604020202020204" pitchFamily="34" charset="0"/>
                <a:ea typeface="Calibri" panose="020F0502020204030204" pitchFamily="34" charset="0"/>
                <a:cs typeface="Arial" panose="020B0604020202020204" pitchFamily="34" charset="0"/>
              </a:rPr>
              <a:t>Sunday at 7PM</a:t>
            </a:r>
          </a:p>
          <a:p>
            <a:pPr marL="342900" marR="0" lvl="0" indent="-342900">
              <a:spcBef>
                <a:spcPts val="0"/>
              </a:spcBef>
              <a:spcAft>
                <a:spcPts val="400"/>
              </a:spcAft>
              <a:buFont typeface="Symbol" panose="05050102010706020507" pitchFamily="18" charset="2"/>
              <a:buChar char=""/>
            </a:pPr>
            <a:r>
              <a:rPr lang="en-US" sz="1600" dirty="0">
                <a:latin typeface="Arial" panose="020B0604020202020204" pitchFamily="34" charset="0"/>
                <a:ea typeface="Calibri" panose="020F0502020204030204" pitchFamily="34" charset="0"/>
                <a:cs typeface="Arial" panose="020B0604020202020204" pitchFamily="34" charset="0"/>
              </a:rPr>
              <a:t>Any reservations not picked up by 7:00PM will be canceled and re-entered into the council’s general inventory. A new order would be necessary for the next pickup date</a:t>
            </a:r>
          </a:p>
          <a:p>
            <a:pPr marL="342900" marR="0" lvl="0" indent="-342900">
              <a:spcBef>
                <a:spcPts val="0"/>
              </a:spcBef>
              <a:spcAft>
                <a:spcPts val="400"/>
              </a:spcAft>
              <a:buFont typeface="Symbol" panose="05050102010706020507" pitchFamily="18" charset="2"/>
              <a:buChar char=""/>
            </a:pPr>
            <a:endParaRPr lang="en-US" sz="1600" b="1" i="1"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400"/>
              </a:spcAft>
              <a:buFont typeface="Symbol" panose="05050102010706020507" pitchFamily="18" charset="2"/>
              <a:buChar char=""/>
            </a:pPr>
            <a:endParaRPr lang="en-US" sz="1600" b="1" i="1" dirty="0">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400"/>
              </a:spcAft>
              <a:buFont typeface="Symbol" panose="05050102010706020507" pitchFamily="18" charset="2"/>
              <a:buChar char=""/>
            </a:pPr>
            <a:endParaRPr lang="en-US" sz="1600" b="1" i="1" dirty="0">
              <a:latin typeface="Arial" panose="020B0604020202020204" pitchFamily="34" charset="0"/>
              <a:ea typeface="Calibri" panose="020F0502020204030204" pitchFamily="34" charset="0"/>
              <a:cs typeface="Arial" panose="020B0604020202020204" pitchFamily="34" charset="0"/>
            </a:endParaRPr>
          </a:p>
          <a:p>
            <a:pPr>
              <a:spcAft>
                <a:spcPts val="800"/>
              </a:spcAft>
            </a:pPr>
            <a:endParaRPr lang="en-US" sz="1600" b="1" i="1" dirty="0">
              <a:latin typeface="Arial" panose="020B0604020202020204" pitchFamily="34" charset="0"/>
              <a:ea typeface="Calibri" panose="020F0502020204030204" pitchFamily="34" charset="0"/>
              <a:cs typeface="Arial" panose="020B0604020202020204" pitchFamily="34" charset="0"/>
            </a:endParaRPr>
          </a:p>
          <a:p>
            <a:pPr>
              <a:spcAft>
                <a:spcPts val="800"/>
              </a:spcAft>
            </a:pPr>
            <a:r>
              <a:rPr lang="en-US" b="1" i="1" dirty="0">
                <a:latin typeface="Arial"/>
                <a:ea typeface="Calibri" panose="020F0502020204030204" pitchFamily="34" charset="0"/>
                <a:cs typeface="Arial"/>
              </a:rPr>
              <a:t>NOTE: </a:t>
            </a:r>
            <a:r>
              <a:rPr lang="en-US" b="1" i="1" dirty="0">
                <a:solidFill>
                  <a:srgbClr val="FF0000"/>
                </a:solidFill>
                <a:latin typeface="Arial"/>
                <a:ea typeface="Calibri" panose="020F0502020204030204" pitchFamily="34" charset="0"/>
                <a:cs typeface="Arial"/>
              </a:rPr>
              <a:t>Outlying Districts will have October replenishment delivery at October Roundtable with orders due by 10/2.</a:t>
            </a:r>
          </a:p>
          <a:p>
            <a:pPr>
              <a:spcAft>
                <a:spcPts val="800"/>
              </a:spcAft>
            </a:pPr>
            <a:endParaRPr lang="en-US" b="1" i="1" dirty="0">
              <a:effectLst/>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Table 12">
            <a:extLst>
              <a:ext uri="{FF2B5EF4-FFF2-40B4-BE49-F238E27FC236}">
                <a16:creationId xmlns:a16="http://schemas.microsoft.com/office/drawing/2014/main" id="{938A46F1-2DF9-C561-4EFC-710EE07726F1}"/>
              </a:ext>
            </a:extLst>
          </p:cNvPr>
          <p:cNvGraphicFramePr>
            <a:graphicFrameLocks noGrp="1"/>
          </p:cNvGraphicFramePr>
          <p:nvPr>
            <p:extLst>
              <p:ext uri="{D42A27DB-BD31-4B8C-83A1-F6EECF244321}">
                <p14:modId xmlns:p14="http://schemas.microsoft.com/office/powerpoint/2010/main" val="4023816905"/>
              </p:ext>
            </p:extLst>
          </p:nvPr>
        </p:nvGraphicFramePr>
        <p:xfrm>
          <a:off x="2348295" y="4520640"/>
          <a:ext cx="6903860" cy="1010920"/>
        </p:xfrm>
        <a:graphic>
          <a:graphicData uri="http://schemas.openxmlformats.org/drawingml/2006/table">
            <a:tbl>
              <a:tblPr firstRow="1" bandRow="1">
                <a:tableStyleId>{5C22544A-7EE6-4342-B048-85BDC9FD1C3A}</a:tableStyleId>
              </a:tblPr>
              <a:tblGrid>
                <a:gridCol w="1380772">
                  <a:extLst>
                    <a:ext uri="{9D8B030D-6E8A-4147-A177-3AD203B41FA5}">
                      <a16:colId xmlns:a16="http://schemas.microsoft.com/office/drawing/2014/main" val="322190888"/>
                    </a:ext>
                  </a:extLst>
                </a:gridCol>
                <a:gridCol w="1380772">
                  <a:extLst>
                    <a:ext uri="{9D8B030D-6E8A-4147-A177-3AD203B41FA5}">
                      <a16:colId xmlns:a16="http://schemas.microsoft.com/office/drawing/2014/main" val="540216325"/>
                    </a:ext>
                  </a:extLst>
                </a:gridCol>
                <a:gridCol w="1380772">
                  <a:extLst>
                    <a:ext uri="{9D8B030D-6E8A-4147-A177-3AD203B41FA5}">
                      <a16:colId xmlns:a16="http://schemas.microsoft.com/office/drawing/2014/main" val="1774060435"/>
                    </a:ext>
                  </a:extLst>
                </a:gridCol>
                <a:gridCol w="1380772">
                  <a:extLst>
                    <a:ext uri="{9D8B030D-6E8A-4147-A177-3AD203B41FA5}">
                      <a16:colId xmlns:a16="http://schemas.microsoft.com/office/drawing/2014/main" val="2294202267"/>
                    </a:ext>
                  </a:extLst>
                </a:gridCol>
                <a:gridCol w="1380772">
                  <a:extLst>
                    <a:ext uri="{9D8B030D-6E8A-4147-A177-3AD203B41FA5}">
                      <a16:colId xmlns:a16="http://schemas.microsoft.com/office/drawing/2014/main" val="742799694"/>
                    </a:ext>
                  </a:extLst>
                </a:gridCol>
              </a:tblGrid>
              <a:tr h="370840">
                <a:tc>
                  <a:txBody>
                    <a:bodyPr/>
                    <a:lstStyle/>
                    <a:p>
                      <a:pPr algn="ctr"/>
                      <a:r>
                        <a:rPr lang="en-US" b="0">
                          <a:solidFill>
                            <a:schemeClr val="tx1"/>
                          </a:solidFill>
                          <a:latin typeface="Arial" panose="020B0604020202020204" pitchFamily="34" charset="0"/>
                          <a:cs typeface="Arial" panose="020B0604020202020204" pitchFamily="34" charset="0"/>
                        </a:rPr>
                        <a:t>Order Due</a:t>
                      </a:r>
                    </a:p>
                  </a:txBody>
                  <a:tcPr>
                    <a:solidFill>
                      <a:schemeClr val="bg2">
                        <a:lumMod val="90000"/>
                      </a:schemeClr>
                    </a:solidFill>
                  </a:tcPr>
                </a:tc>
                <a:tc>
                  <a:txBody>
                    <a:bodyPr/>
                    <a:lstStyle/>
                    <a:p>
                      <a:pPr algn="ctr"/>
                      <a:r>
                        <a:rPr lang="en-US" b="0">
                          <a:solidFill>
                            <a:schemeClr val="tx1"/>
                          </a:solidFill>
                          <a:latin typeface="Arial" panose="020B0604020202020204" pitchFamily="34" charset="0"/>
                          <a:cs typeface="Arial" panose="020B0604020202020204" pitchFamily="34" charset="0"/>
                        </a:rPr>
                        <a:t>9/11</a:t>
                      </a:r>
                    </a:p>
                  </a:txBody>
                  <a:tcPr>
                    <a:solidFill>
                      <a:schemeClr val="bg2">
                        <a:lumMod val="90000"/>
                      </a:schemeClr>
                    </a:solidFill>
                  </a:tcPr>
                </a:tc>
                <a:tc>
                  <a:txBody>
                    <a:bodyPr/>
                    <a:lstStyle/>
                    <a:p>
                      <a:pPr algn="ctr"/>
                      <a:r>
                        <a:rPr lang="en-US" b="0">
                          <a:solidFill>
                            <a:schemeClr val="tx1"/>
                          </a:solidFill>
                          <a:latin typeface="Arial" panose="020B0604020202020204" pitchFamily="34" charset="0"/>
                          <a:cs typeface="Arial" panose="020B0604020202020204" pitchFamily="34" charset="0"/>
                        </a:rPr>
                        <a:t>9/18</a:t>
                      </a:r>
                    </a:p>
                  </a:txBody>
                  <a:tcPr>
                    <a:solidFill>
                      <a:schemeClr val="bg2">
                        <a:lumMod val="90000"/>
                      </a:schemeClr>
                    </a:solidFill>
                  </a:tcPr>
                </a:tc>
                <a:tc>
                  <a:txBody>
                    <a:bodyPr/>
                    <a:lstStyle/>
                    <a:p>
                      <a:pPr algn="ctr"/>
                      <a:r>
                        <a:rPr lang="en-US" b="0">
                          <a:solidFill>
                            <a:schemeClr val="tx1"/>
                          </a:solidFill>
                          <a:latin typeface="Arial" panose="020B0604020202020204" pitchFamily="34" charset="0"/>
                          <a:cs typeface="Arial" panose="020B0604020202020204" pitchFamily="34" charset="0"/>
                        </a:rPr>
                        <a:t>9/25</a:t>
                      </a:r>
                    </a:p>
                  </a:txBody>
                  <a:tcPr>
                    <a:solidFill>
                      <a:schemeClr val="bg2">
                        <a:lumMod val="90000"/>
                      </a:schemeClr>
                    </a:solidFill>
                  </a:tcPr>
                </a:tc>
                <a:tc>
                  <a:txBody>
                    <a:bodyPr/>
                    <a:lstStyle/>
                    <a:p>
                      <a:pPr algn="ctr"/>
                      <a:r>
                        <a:rPr lang="en-US" b="0" dirty="0">
                          <a:solidFill>
                            <a:srgbClr val="FF0000"/>
                          </a:solidFill>
                          <a:latin typeface="Arial" panose="020B0604020202020204" pitchFamily="34" charset="0"/>
                          <a:cs typeface="Arial" panose="020B0604020202020204" pitchFamily="34" charset="0"/>
                        </a:rPr>
                        <a:t>10/2</a:t>
                      </a:r>
                    </a:p>
                  </a:txBody>
                  <a:tcPr>
                    <a:solidFill>
                      <a:schemeClr val="bg2">
                        <a:lumMod val="90000"/>
                      </a:schemeClr>
                    </a:solidFill>
                  </a:tcPr>
                </a:tc>
                <a:extLst>
                  <a:ext uri="{0D108BD9-81ED-4DB2-BD59-A6C34878D82A}">
                    <a16:rowId xmlns:a16="http://schemas.microsoft.com/office/drawing/2014/main" val="2671261398"/>
                  </a:ext>
                </a:extLst>
              </a:tr>
              <a:tr h="370840">
                <a:tc>
                  <a:txBody>
                    <a:bodyPr/>
                    <a:lstStyle/>
                    <a:p>
                      <a:pPr algn="ctr"/>
                      <a:r>
                        <a:rPr lang="en-US">
                          <a:latin typeface="Arial" panose="020B0604020202020204" pitchFamily="34" charset="0"/>
                          <a:cs typeface="Arial" panose="020B0604020202020204" pitchFamily="34" charset="0"/>
                        </a:rPr>
                        <a:t>Order Pick Up</a:t>
                      </a:r>
                    </a:p>
                  </a:txBody>
                  <a:tcPr>
                    <a:solidFill>
                      <a:schemeClr val="bg2">
                        <a:lumMod val="90000"/>
                      </a:schemeClr>
                    </a:solidFill>
                  </a:tcPr>
                </a:tc>
                <a:tc>
                  <a:txBody>
                    <a:bodyPr/>
                    <a:lstStyle/>
                    <a:p>
                      <a:pPr algn="ctr"/>
                      <a:r>
                        <a:rPr lang="en-US">
                          <a:latin typeface="Arial" panose="020B0604020202020204" pitchFamily="34" charset="0"/>
                          <a:cs typeface="Arial" panose="020B0604020202020204" pitchFamily="34" charset="0"/>
                        </a:rPr>
                        <a:t>9/15</a:t>
                      </a:r>
                    </a:p>
                  </a:txBody>
                  <a:tcPr>
                    <a:solidFill>
                      <a:schemeClr val="bg2">
                        <a:lumMod val="90000"/>
                      </a:schemeClr>
                    </a:solidFill>
                  </a:tcPr>
                </a:tc>
                <a:tc>
                  <a:txBody>
                    <a:bodyPr/>
                    <a:lstStyle/>
                    <a:p>
                      <a:pPr algn="ctr"/>
                      <a:r>
                        <a:rPr lang="en-US">
                          <a:latin typeface="Arial" panose="020B0604020202020204" pitchFamily="34" charset="0"/>
                          <a:cs typeface="Arial" panose="020B0604020202020204" pitchFamily="34" charset="0"/>
                        </a:rPr>
                        <a:t>9/22</a:t>
                      </a:r>
                    </a:p>
                  </a:txBody>
                  <a:tcPr>
                    <a:solidFill>
                      <a:schemeClr val="bg2">
                        <a:lumMod val="90000"/>
                      </a:schemeClr>
                    </a:solidFill>
                  </a:tcPr>
                </a:tc>
                <a:tc>
                  <a:txBody>
                    <a:bodyPr/>
                    <a:lstStyle/>
                    <a:p>
                      <a:pPr algn="ctr"/>
                      <a:r>
                        <a:rPr lang="en-US">
                          <a:latin typeface="Arial" panose="020B0604020202020204" pitchFamily="34" charset="0"/>
                          <a:cs typeface="Arial" panose="020B0604020202020204" pitchFamily="34" charset="0"/>
                        </a:rPr>
                        <a:t>9/29</a:t>
                      </a:r>
                    </a:p>
                  </a:txBody>
                  <a:tcPr>
                    <a:solidFill>
                      <a:schemeClr val="bg2">
                        <a:lumMod val="90000"/>
                      </a:schemeClr>
                    </a:solidFill>
                  </a:tcPr>
                </a:tc>
                <a:tc>
                  <a:txBody>
                    <a:bodyPr/>
                    <a:lstStyle/>
                    <a:p>
                      <a:pPr algn="ctr"/>
                      <a:r>
                        <a:rPr lang="en-US" dirty="0">
                          <a:solidFill>
                            <a:srgbClr val="FF0000"/>
                          </a:solidFill>
                          <a:latin typeface="Arial" panose="020B0604020202020204" pitchFamily="34" charset="0"/>
                          <a:cs typeface="Arial" panose="020B0604020202020204" pitchFamily="34" charset="0"/>
                        </a:rPr>
                        <a:t>10/6*</a:t>
                      </a:r>
                    </a:p>
                  </a:txBody>
                  <a:tcPr>
                    <a:solidFill>
                      <a:schemeClr val="bg2">
                        <a:lumMod val="90000"/>
                      </a:schemeClr>
                    </a:solidFill>
                  </a:tcPr>
                </a:tc>
                <a:extLst>
                  <a:ext uri="{0D108BD9-81ED-4DB2-BD59-A6C34878D82A}">
                    <a16:rowId xmlns:a16="http://schemas.microsoft.com/office/drawing/2014/main" val="4184899507"/>
                  </a:ext>
                </a:extLst>
              </a:tr>
            </a:tbl>
          </a:graphicData>
        </a:graphic>
      </p:graphicFrame>
    </p:spTree>
    <p:extLst>
      <p:ext uri="{BB962C8B-B14F-4D97-AF65-F5344CB8AC3E}">
        <p14:creationId xmlns:p14="http://schemas.microsoft.com/office/powerpoint/2010/main" val="1902302145"/>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229B2E2A-3295-8221-53B0-B98FC6363C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2022 MAC – New to the Sale!</a:t>
            </a:r>
          </a:p>
        </p:txBody>
      </p:sp>
      <p:sp>
        <p:nvSpPr>
          <p:cNvPr id="6" name="Shape 261">
            <a:extLst>
              <a:ext uri="{FF2B5EF4-FFF2-40B4-BE49-F238E27FC236}">
                <a16:creationId xmlns:a16="http://schemas.microsoft.com/office/drawing/2014/main" id="{BD5F1832-7737-4054-B69F-501A062C68C7}"/>
              </a:ext>
            </a:extLst>
          </p:cNvPr>
          <p:cNvSpPr/>
          <p:nvPr/>
        </p:nvSpPr>
        <p:spPr>
          <a:xfrm rot="16200000">
            <a:off x="-262150" y="3699120"/>
            <a:ext cx="4115872" cy="26007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309552">
              <a:lnSpc>
                <a:spcPct val="80000"/>
              </a:lnSpc>
              <a:defRPr sz="1800"/>
            </a:pPr>
            <a:endParaRPr lang="en-US" sz="1800" b="1" kern="0">
              <a:latin typeface="Helvetica Neue Condensed Black" charset="0"/>
              <a:ea typeface="Helvetica Neue Condensed Black" charset="0"/>
              <a:cs typeface="Helvetica Neue Condensed Black" charset="0"/>
              <a:sym typeface="BebasNeueRegular"/>
            </a:endParaRPr>
          </a:p>
        </p:txBody>
      </p:sp>
      <p:sp>
        <p:nvSpPr>
          <p:cNvPr id="4" name="TextBox 3">
            <a:extLst>
              <a:ext uri="{FF2B5EF4-FFF2-40B4-BE49-F238E27FC236}">
                <a16:creationId xmlns:a16="http://schemas.microsoft.com/office/drawing/2014/main" id="{650780AA-F72E-D6CF-4622-E31059E9509E}"/>
              </a:ext>
            </a:extLst>
          </p:cNvPr>
          <p:cNvSpPr txBox="1"/>
          <p:nvPr/>
        </p:nvSpPr>
        <p:spPr>
          <a:xfrm>
            <a:off x="374986" y="1419284"/>
            <a:ext cx="10866268" cy="5355312"/>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dirty="0"/>
              <a:t>Amnesty Policy</a:t>
            </a:r>
          </a:p>
          <a:p>
            <a:pPr marL="742950" lvl="1" indent="-285750">
              <a:buFont typeface="Arial" panose="020B0604020202020204" pitchFamily="34" charset="0"/>
              <a:buChar char="•"/>
            </a:pPr>
            <a:r>
              <a:rPr lang="en-US" dirty="0"/>
              <a:t>September 29</a:t>
            </a:r>
            <a:r>
              <a:rPr lang="en-US" baseline="30000" dirty="0"/>
              <a:t>th</a:t>
            </a:r>
            <a:r>
              <a:rPr lang="en-US" dirty="0"/>
              <a:t> (Please check with your district – date/time/place )</a:t>
            </a:r>
          </a:p>
          <a:p>
            <a:pPr marL="742950" lvl="1" indent="-285750">
              <a:buFont typeface="Arial" panose="020B0604020202020204" pitchFamily="34" charset="0"/>
              <a:buChar char="•"/>
            </a:pPr>
            <a:r>
              <a:rPr lang="en-US" dirty="0"/>
              <a:t>Units can return </a:t>
            </a:r>
            <a:r>
              <a:rPr lang="en-US" dirty="0" err="1"/>
              <a:t>resellable</a:t>
            </a:r>
            <a:r>
              <a:rPr lang="en-US" dirty="0"/>
              <a:t> cases (open or unopen) without it counting against 10% return max.</a:t>
            </a:r>
          </a:p>
          <a:p>
            <a:pPr marL="1200150" lvl="2" indent="-285750">
              <a:buFont typeface="Arial" panose="020B0604020202020204" pitchFamily="34" charset="0"/>
              <a:buChar char="•"/>
            </a:pPr>
            <a:r>
              <a:rPr lang="en-US" dirty="0"/>
              <a:t>No stickers, writing, damaged product, etc.  </a:t>
            </a:r>
          </a:p>
          <a:p>
            <a:pPr marL="742950" lvl="1" indent="-285750">
              <a:buFont typeface="Arial" panose="020B0604020202020204" pitchFamily="34" charset="0"/>
              <a:buChar char="•"/>
            </a:pPr>
            <a:r>
              <a:rPr lang="en-US" dirty="0"/>
              <a:t>Do NOT enter in the TE system; amnesty returns will be entered on the back end. </a:t>
            </a:r>
          </a:p>
          <a:p>
            <a:pPr marL="742950" lvl="1" indent="-285750">
              <a:buFont typeface="Arial" panose="020B0604020202020204" pitchFamily="34" charset="0"/>
              <a:buChar char="•"/>
            </a:pPr>
            <a:r>
              <a:rPr lang="en-US" dirty="0"/>
              <a:t>No chocolate will be accepted</a:t>
            </a:r>
            <a:endParaRPr lang="en-US" dirty="0">
              <a:cs typeface="Calibri"/>
            </a:endParaRP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New Return Policy</a:t>
            </a:r>
          </a:p>
          <a:p>
            <a:pPr marL="742950" lvl="1" indent="-285750">
              <a:buFont typeface="Arial" panose="020B0604020202020204" pitchFamily="34" charset="0"/>
              <a:buChar char="•"/>
            </a:pPr>
            <a:r>
              <a:rPr lang="en-US" dirty="0"/>
              <a:t>Can be “refilled” cases but MUST be same product</a:t>
            </a:r>
          </a:p>
          <a:p>
            <a:pPr marL="742950" lvl="1" indent="-285750">
              <a:buFont typeface="Arial" panose="020B0604020202020204" pitchFamily="34" charset="0"/>
              <a:buChar char="•"/>
            </a:pPr>
            <a:r>
              <a:rPr lang="en-US" dirty="0"/>
              <a:t>Up to Council discretion</a:t>
            </a:r>
          </a:p>
          <a:p>
            <a:pPr marL="1200150" lvl="2" indent="-285750">
              <a:buFont typeface="Arial" panose="020B0604020202020204" pitchFamily="34" charset="0"/>
              <a:buChar char="•"/>
            </a:pPr>
            <a:r>
              <a:rPr lang="en-US" dirty="0"/>
              <a:t>No stickers, writing, damaged product, etc.  </a:t>
            </a:r>
          </a:p>
          <a:p>
            <a:pPr marL="742950" lvl="1" indent="-285750">
              <a:buFont typeface="Arial" panose="020B0604020202020204" pitchFamily="34" charset="0"/>
              <a:buChar char="•"/>
            </a:pPr>
            <a:r>
              <a:rPr lang="en-US" dirty="0">
                <a:ea typeface="+mn-lt"/>
                <a:cs typeface="+mn-lt"/>
              </a:rPr>
              <a:t>No chocolate will be accepted</a:t>
            </a:r>
            <a:endParaRPr lang="en-US" dirty="0">
              <a:cs typeface="Calibri" panose="020F0502020204030204"/>
            </a:endParaRPr>
          </a:p>
          <a:p>
            <a:pPr marL="742950" lvl="1" indent="-285750">
              <a:buFont typeface="Arial" panose="020B0604020202020204" pitchFamily="34" charset="0"/>
              <a:buChar char="•"/>
            </a:pPr>
            <a:r>
              <a:rPr lang="en-US" dirty="0">
                <a:cs typeface="Calibri" panose="020F0502020204030204"/>
              </a:rPr>
              <a:t>10% of total pre-orders (initial order + all replenishments)</a:t>
            </a:r>
          </a:p>
          <a:p>
            <a:pPr marL="1200150" lvl="2"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Trail’s End Reserved Storefronts</a:t>
            </a:r>
          </a:p>
          <a:p>
            <a:pPr marL="742950" lvl="1" indent="-285750">
              <a:buFont typeface="Arial" panose="020B0604020202020204" pitchFamily="34" charset="0"/>
              <a:buChar char="•"/>
            </a:pPr>
            <a:r>
              <a:rPr lang="en-US" u="sng" dirty="0"/>
              <a:t>Metro</a:t>
            </a:r>
            <a:r>
              <a:rPr lang="en-US" dirty="0"/>
              <a:t> Pilot – stores booked in BH, IH, WW</a:t>
            </a:r>
          </a:p>
          <a:p>
            <a:pPr marL="742950" lvl="1" indent="-285750">
              <a:buFont typeface="Arial" panose="020B0604020202020204" pitchFamily="34" charset="0"/>
              <a:buChar char="•"/>
            </a:pPr>
            <a:r>
              <a:rPr lang="en-US" dirty="0"/>
              <a:t>Stores will open Council wide on 8/19. Units outside the metro are welcome to reserve/work these stores once they are released Council wide – please reach out for more information if you are interested</a:t>
            </a:r>
            <a:endParaRPr lang="en-US" dirty="0">
              <a:cs typeface="Calibri"/>
            </a:endParaRPr>
          </a:p>
          <a:p>
            <a:pPr marL="742950" lvl="1" indent="-285750">
              <a:buFont typeface="Arial" panose="020B0604020202020204" pitchFamily="34" charset="0"/>
              <a:buChar char="•"/>
            </a:pPr>
            <a:r>
              <a:rPr lang="en-US" dirty="0"/>
              <a:t>Expansion/changes for 2023 will be discussed based on 2022 Unit feedback. </a:t>
            </a:r>
          </a:p>
        </p:txBody>
      </p:sp>
    </p:spTree>
    <p:extLst>
      <p:ext uri="{BB962C8B-B14F-4D97-AF65-F5344CB8AC3E}">
        <p14:creationId xmlns:p14="http://schemas.microsoft.com/office/powerpoint/2010/main" val="180668124"/>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229B2E2A-3295-8221-53B0-B98FC6363C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2022 MAC Dates</a:t>
            </a:r>
          </a:p>
        </p:txBody>
      </p:sp>
      <p:sp>
        <p:nvSpPr>
          <p:cNvPr id="6" name="Shape 261">
            <a:extLst>
              <a:ext uri="{FF2B5EF4-FFF2-40B4-BE49-F238E27FC236}">
                <a16:creationId xmlns:a16="http://schemas.microsoft.com/office/drawing/2014/main" id="{BD5F1832-7737-4054-B69F-501A062C68C7}"/>
              </a:ext>
            </a:extLst>
          </p:cNvPr>
          <p:cNvSpPr/>
          <p:nvPr/>
        </p:nvSpPr>
        <p:spPr>
          <a:xfrm rot="16200000">
            <a:off x="-262150" y="3699120"/>
            <a:ext cx="4115872" cy="26007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309552">
              <a:lnSpc>
                <a:spcPct val="80000"/>
              </a:lnSpc>
              <a:defRPr sz="1800"/>
            </a:pPr>
            <a:endParaRPr lang="en-US" sz="1800" b="1" kern="0">
              <a:latin typeface="Helvetica Neue Condensed Black" charset="0"/>
              <a:ea typeface="Helvetica Neue Condensed Black" charset="0"/>
              <a:cs typeface="Helvetica Neue Condensed Black" charset="0"/>
              <a:sym typeface="BebasNeueRegular"/>
            </a:endParaRPr>
          </a:p>
        </p:txBody>
      </p:sp>
      <p:pic>
        <p:nvPicPr>
          <p:cNvPr id="3" name="Picture 2">
            <a:extLst>
              <a:ext uri="{FF2B5EF4-FFF2-40B4-BE49-F238E27FC236}">
                <a16:creationId xmlns:a16="http://schemas.microsoft.com/office/drawing/2014/main" id="{6EB4829B-6ED0-490B-DEEC-34F68B32937F}"/>
              </a:ext>
            </a:extLst>
          </p:cNvPr>
          <p:cNvPicPr>
            <a:picLocks noChangeAspect="1"/>
          </p:cNvPicPr>
          <p:nvPr/>
        </p:nvPicPr>
        <p:blipFill>
          <a:blip r:embed="rId4"/>
          <a:stretch>
            <a:fillRect/>
          </a:stretch>
        </p:blipFill>
        <p:spPr>
          <a:xfrm>
            <a:off x="570347" y="2276016"/>
            <a:ext cx="11051306" cy="2712065"/>
          </a:xfrm>
          <a:prstGeom prst="rect">
            <a:avLst/>
          </a:prstGeom>
        </p:spPr>
      </p:pic>
      <p:sp>
        <p:nvSpPr>
          <p:cNvPr id="2" name="TextBox 1">
            <a:extLst>
              <a:ext uri="{FF2B5EF4-FFF2-40B4-BE49-F238E27FC236}">
                <a16:creationId xmlns:a16="http://schemas.microsoft.com/office/drawing/2014/main" id="{C3E48A8C-5AE8-8742-0A40-3255E699C8FF}"/>
              </a:ext>
            </a:extLst>
          </p:cNvPr>
          <p:cNvSpPr txBox="1"/>
          <p:nvPr/>
        </p:nvSpPr>
        <p:spPr>
          <a:xfrm>
            <a:off x="3359649" y="5815173"/>
            <a:ext cx="5332288" cy="369332"/>
          </a:xfrm>
          <a:prstGeom prst="rect">
            <a:avLst/>
          </a:prstGeom>
          <a:noFill/>
        </p:spPr>
        <p:txBody>
          <a:bodyPr wrap="square" rtlCol="0">
            <a:spAutoFit/>
          </a:bodyPr>
          <a:lstStyle/>
          <a:p>
            <a:r>
              <a:rPr lang="en-US"/>
              <a:t>Full schedule pdf </a:t>
            </a:r>
            <a:r>
              <a:rPr lang="en-US">
                <a:hlinkClick r:id="rId5"/>
              </a:rPr>
              <a:t>HERE</a:t>
            </a:r>
            <a:r>
              <a:rPr lang="en-US"/>
              <a:t> or follow the QR. </a:t>
            </a:r>
          </a:p>
        </p:txBody>
      </p:sp>
      <p:pic>
        <p:nvPicPr>
          <p:cNvPr id="7" name="Picture 6" descr="Qr code&#10;&#10;Description automatically generated">
            <a:extLst>
              <a:ext uri="{FF2B5EF4-FFF2-40B4-BE49-F238E27FC236}">
                <a16:creationId xmlns:a16="http://schemas.microsoft.com/office/drawing/2014/main" id="{62D5D9A5-AC3B-5D21-44B3-87A3D92402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25467" y="5186309"/>
            <a:ext cx="1401566" cy="1401566"/>
          </a:xfrm>
          <a:prstGeom prst="rect">
            <a:avLst/>
          </a:prstGeom>
        </p:spPr>
      </p:pic>
    </p:spTree>
    <p:extLst>
      <p:ext uri="{BB962C8B-B14F-4D97-AF65-F5344CB8AC3E}">
        <p14:creationId xmlns:p14="http://schemas.microsoft.com/office/powerpoint/2010/main" val="4087879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1BA1F83E-F485-A870-B5F7-DB8CE21BBA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1C8EBA0-EC65-20F7-D09C-026D077D3332}"/>
              </a:ext>
            </a:extLst>
          </p:cNvPr>
          <p:cNvSpPr txBox="1"/>
          <p:nvPr/>
        </p:nvSpPr>
        <p:spPr>
          <a:xfrm>
            <a:off x="386542" y="314098"/>
            <a:ext cx="7558577" cy="707886"/>
          </a:xfrm>
          <a:prstGeom prst="rect">
            <a:avLst/>
          </a:prstGeom>
          <a:noFill/>
        </p:spPr>
        <p:txBody>
          <a:bodyPr wrap="square">
            <a:spAutoFit/>
          </a:bodyPr>
          <a:lstStyle/>
          <a:p>
            <a:r>
              <a:rPr lang="en-US" sz="4000" b="1">
                <a:solidFill>
                  <a:schemeClr val="bg1"/>
                </a:solidFill>
                <a:latin typeface="Helvetica" pitchFamily="2" charset="0"/>
              </a:rPr>
              <a:t>2022 MAC Dates</a:t>
            </a:r>
          </a:p>
        </p:txBody>
      </p:sp>
      <p:pic>
        <p:nvPicPr>
          <p:cNvPr id="3" name="Picture 4" descr="Graphical user interface, text, chat or text message&#10;&#10;Description automatically generated">
            <a:extLst>
              <a:ext uri="{FF2B5EF4-FFF2-40B4-BE49-F238E27FC236}">
                <a16:creationId xmlns:a16="http://schemas.microsoft.com/office/drawing/2014/main" id="{2123D9F0-897C-CCEA-4188-6A8EEFA71994}"/>
              </a:ext>
            </a:extLst>
          </p:cNvPr>
          <p:cNvPicPr>
            <a:picLocks noChangeAspect="1"/>
          </p:cNvPicPr>
          <p:nvPr/>
        </p:nvPicPr>
        <p:blipFill>
          <a:blip r:embed="rId4"/>
          <a:stretch>
            <a:fillRect/>
          </a:stretch>
        </p:blipFill>
        <p:spPr>
          <a:xfrm>
            <a:off x="543170" y="2124767"/>
            <a:ext cx="10324122" cy="2422850"/>
          </a:xfrm>
          <a:prstGeom prst="rect">
            <a:avLst/>
          </a:prstGeom>
        </p:spPr>
      </p:pic>
    </p:spTree>
    <p:extLst>
      <p:ext uri="{BB962C8B-B14F-4D97-AF65-F5344CB8AC3E}">
        <p14:creationId xmlns:p14="http://schemas.microsoft.com/office/powerpoint/2010/main" val="4080955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1BA1F83E-F485-A870-B5F7-DB8CE21BBA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1C8EBA0-EC65-20F7-D09C-026D077D3332}"/>
              </a:ext>
            </a:extLst>
          </p:cNvPr>
          <p:cNvSpPr txBox="1"/>
          <p:nvPr/>
        </p:nvSpPr>
        <p:spPr>
          <a:xfrm>
            <a:off x="386542" y="314098"/>
            <a:ext cx="7893857" cy="707886"/>
          </a:xfrm>
          <a:prstGeom prst="rect">
            <a:avLst/>
          </a:prstGeom>
          <a:noFill/>
        </p:spPr>
        <p:txBody>
          <a:bodyPr wrap="square">
            <a:spAutoFit/>
          </a:bodyPr>
          <a:lstStyle/>
          <a:p>
            <a:r>
              <a:rPr lang="en-US" sz="4000" b="1">
                <a:solidFill>
                  <a:schemeClr val="bg1"/>
                </a:solidFill>
                <a:latin typeface="Helvetica" pitchFamily="2" charset="0"/>
              </a:rPr>
              <a:t>2022 MAC Dates &amp; Returns</a:t>
            </a:r>
          </a:p>
        </p:txBody>
      </p:sp>
      <p:sp>
        <p:nvSpPr>
          <p:cNvPr id="6" name="TextBox 5">
            <a:extLst>
              <a:ext uri="{FF2B5EF4-FFF2-40B4-BE49-F238E27FC236}">
                <a16:creationId xmlns:a16="http://schemas.microsoft.com/office/drawing/2014/main" id="{63077386-9AA8-E37E-C3FF-1AC356170E52}"/>
              </a:ext>
            </a:extLst>
          </p:cNvPr>
          <p:cNvSpPr txBox="1"/>
          <p:nvPr/>
        </p:nvSpPr>
        <p:spPr>
          <a:xfrm>
            <a:off x="303248" y="4863049"/>
            <a:ext cx="10866268" cy="2031325"/>
          </a:xfrm>
          <a:prstGeom prst="rect">
            <a:avLst/>
          </a:prstGeom>
          <a:noFill/>
        </p:spPr>
        <p:txBody>
          <a:bodyPr wrap="square" rtlCol="0">
            <a:spAutoFit/>
          </a:bodyPr>
          <a:lstStyle/>
          <a:p>
            <a:r>
              <a:rPr lang="en-US" b="1" dirty="0"/>
              <a:t>RETURNS: </a:t>
            </a:r>
          </a:p>
          <a:p>
            <a:pPr marL="285750" indent="-285750">
              <a:buFont typeface="Arial" panose="020B0604020202020204" pitchFamily="34" charset="0"/>
              <a:buChar char="•"/>
            </a:pPr>
            <a:r>
              <a:rPr lang="en-US" dirty="0"/>
              <a:t>Outside of “Amnesty Day”, Units can return UP TO 10% of total orders with no fees (excluding chocolate). </a:t>
            </a:r>
          </a:p>
          <a:p>
            <a:pPr marL="285750" indent="-285750">
              <a:buFont typeface="Arial" panose="020B0604020202020204" pitchFamily="34" charset="0"/>
              <a:buChar char="•"/>
            </a:pPr>
            <a:r>
              <a:rPr lang="en-US" dirty="0"/>
              <a:t>Cases must be FULL but can be open. </a:t>
            </a:r>
          </a:p>
          <a:p>
            <a:pPr marL="285750" indent="-285750">
              <a:buFont typeface="Arial" panose="020B0604020202020204" pitchFamily="34" charset="0"/>
              <a:buChar char="•"/>
            </a:pPr>
            <a:r>
              <a:rPr lang="en-US" dirty="0"/>
              <a:t>Work with surrounding Units to “refill” cases if needed  </a:t>
            </a:r>
          </a:p>
          <a:p>
            <a:pPr marL="285750" indent="-285750">
              <a:buFont typeface="Arial" panose="020B0604020202020204" pitchFamily="34" charset="0"/>
              <a:buChar char="•"/>
            </a:pPr>
            <a:r>
              <a:rPr lang="en-US" dirty="0"/>
              <a:t>Accepted returns at Council discretion. </a:t>
            </a:r>
          </a:p>
          <a:p>
            <a:pPr marL="742950" lvl="1" indent="-285750">
              <a:buFont typeface="Arial" panose="020B0604020202020204" pitchFamily="34" charset="0"/>
              <a:buChar char="•"/>
            </a:pPr>
            <a:endParaRPr lang="en-US" dirty="0"/>
          </a:p>
          <a:p>
            <a:pPr marL="1200150" lvl="2" indent="-285750">
              <a:buFont typeface="Arial" panose="020B0604020202020204" pitchFamily="34" charset="0"/>
              <a:buChar char="•"/>
            </a:pPr>
            <a:endParaRPr lang="en-US" dirty="0"/>
          </a:p>
        </p:txBody>
      </p:sp>
      <p:pic>
        <p:nvPicPr>
          <p:cNvPr id="3" name="Picture 6" descr="Text&#10;&#10;Description automatically generated">
            <a:extLst>
              <a:ext uri="{FF2B5EF4-FFF2-40B4-BE49-F238E27FC236}">
                <a16:creationId xmlns:a16="http://schemas.microsoft.com/office/drawing/2014/main" id="{C270605D-99F4-3953-9A9C-515A46D15662}"/>
              </a:ext>
            </a:extLst>
          </p:cNvPr>
          <p:cNvPicPr>
            <a:picLocks noChangeAspect="1"/>
          </p:cNvPicPr>
          <p:nvPr/>
        </p:nvPicPr>
        <p:blipFill>
          <a:blip r:embed="rId4"/>
          <a:stretch>
            <a:fillRect/>
          </a:stretch>
        </p:blipFill>
        <p:spPr>
          <a:xfrm>
            <a:off x="894861" y="1753122"/>
            <a:ext cx="10245968" cy="2765600"/>
          </a:xfrm>
          <a:prstGeom prst="rect">
            <a:avLst/>
          </a:prstGeom>
        </p:spPr>
      </p:pic>
    </p:spTree>
    <p:extLst>
      <p:ext uri="{BB962C8B-B14F-4D97-AF65-F5344CB8AC3E}">
        <p14:creationId xmlns:p14="http://schemas.microsoft.com/office/powerpoint/2010/main" val="2310864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C82762E2-15A1-88D4-69F2-010F1C5942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357"/>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2022 MAC Commissions</a:t>
            </a:r>
          </a:p>
        </p:txBody>
      </p:sp>
      <p:sp>
        <p:nvSpPr>
          <p:cNvPr id="6" name="Shape 261">
            <a:extLst>
              <a:ext uri="{FF2B5EF4-FFF2-40B4-BE49-F238E27FC236}">
                <a16:creationId xmlns:a16="http://schemas.microsoft.com/office/drawing/2014/main" id="{BD5F1832-7737-4054-B69F-501A062C68C7}"/>
              </a:ext>
            </a:extLst>
          </p:cNvPr>
          <p:cNvSpPr/>
          <p:nvPr/>
        </p:nvSpPr>
        <p:spPr>
          <a:xfrm rot="16200000">
            <a:off x="-262150" y="3699120"/>
            <a:ext cx="4115872" cy="26007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309552">
              <a:lnSpc>
                <a:spcPct val="80000"/>
              </a:lnSpc>
              <a:defRPr sz="1800"/>
            </a:pPr>
            <a:endParaRPr lang="en-US" sz="1800" b="1" kern="0">
              <a:latin typeface="Helvetica Neue Condensed Black" charset="0"/>
              <a:ea typeface="Helvetica Neue Condensed Black" charset="0"/>
              <a:cs typeface="Helvetica Neue Condensed Black" charset="0"/>
              <a:sym typeface="BebasNeueRegular"/>
            </a:endParaRPr>
          </a:p>
        </p:txBody>
      </p:sp>
      <p:graphicFrame>
        <p:nvGraphicFramePr>
          <p:cNvPr id="7" name="Table 6">
            <a:extLst>
              <a:ext uri="{FF2B5EF4-FFF2-40B4-BE49-F238E27FC236}">
                <a16:creationId xmlns:a16="http://schemas.microsoft.com/office/drawing/2014/main" id="{489A4330-029A-5469-A4DF-470BD5628F65}"/>
              </a:ext>
            </a:extLst>
          </p:cNvPr>
          <p:cNvGraphicFramePr>
            <a:graphicFrameLocks noGrp="1"/>
          </p:cNvGraphicFramePr>
          <p:nvPr>
            <p:extLst>
              <p:ext uri="{D42A27DB-BD31-4B8C-83A1-F6EECF244321}">
                <p14:modId xmlns:p14="http://schemas.microsoft.com/office/powerpoint/2010/main" val="1618685465"/>
              </p:ext>
            </p:extLst>
          </p:nvPr>
        </p:nvGraphicFramePr>
        <p:xfrm>
          <a:off x="1098273" y="1638593"/>
          <a:ext cx="9680714" cy="1912620"/>
        </p:xfrm>
        <a:graphic>
          <a:graphicData uri="http://schemas.openxmlformats.org/drawingml/2006/table">
            <a:tbl>
              <a:tblPr firstRow="1" bandRow="1">
                <a:tableStyleId>{5C22544A-7EE6-4342-B048-85BDC9FD1C3A}</a:tableStyleId>
              </a:tblPr>
              <a:tblGrid>
                <a:gridCol w="4840357">
                  <a:extLst>
                    <a:ext uri="{9D8B030D-6E8A-4147-A177-3AD203B41FA5}">
                      <a16:colId xmlns:a16="http://schemas.microsoft.com/office/drawing/2014/main" val="3070390903"/>
                    </a:ext>
                  </a:extLst>
                </a:gridCol>
                <a:gridCol w="4840357">
                  <a:extLst>
                    <a:ext uri="{9D8B030D-6E8A-4147-A177-3AD203B41FA5}">
                      <a16:colId xmlns:a16="http://schemas.microsoft.com/office/drawing/2014/main" val="3107394895"/>
                    </a:ext>
                  </a:extLst>
                </a:gridCol>
              </a:tblGrid>
              <a:tr h="637540">
                <a:tc>
                  <a:txBody>
                    <a:bodyPr/>
                    <a:lstStyle/>
                    <a:p>
                      <a:pPr lvl="1" algn="l"/>
                      <a:r>
                        <a:rPr lang="en-US" sz="2400">
                          <a:solidFill>
                            <a:srgbClr val="FF0000"/>
                          </a:solidFill>
                          <a:latin typeface="Arial Black" charset="0"/>
                          <a:ea typeface="Arial Black" charset="0"/>
                          <a:cs typeface="Arial Black" charset="0"/>
                        </a:rPr>
                        <a:t>Commission Type:</a:t>
                      </a:r>
                      <a:endParaRPr lang="en-US" sz="200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11" rtl="0" eaLnBrk="1" fontAlgn="auto" latinLnBrk="0" hangingPunct="1">
                        <a:lnSpc>
                          <a:spcPct val="100000"/>
                        </a:lnSpc>
                        <a:spcBef>
                          <a:spcPts val="0"/>
                        </a:spcBef>
                        <a:spcAft>
                          <a:spcPts val="0"/>
                        </a:spcAft>
                        <a:buClrTx/>
                        <a:buSzTx/>
                        <a:buFontTx/>
                        <a:buNone/>
                        <a:tabLst/>
                        <a:defRPr/>
                      </a:pPr>
                      <a:r>
                        <a:rPr lang="en-US" sz="2400" b="1" kern="1200">
                          <a:solidFill>
                            <a:srgbClr val="FF0000"/>
                          </a:solidFill>
                          <a:latin typeface="Arial Black" charset="0"/>
                          <a:ea typeface="Arial Black" charset="0"/>
                          <a:cs typeface="Arial Black" charset="0"/>
                        </a:rPr>
                        <a:t>Commission Percentage:</a:t>
                      </a:r>
                      <a:endParaRPr lang="en-US" sz="2400" b="1" kern="1200">
                        <a:solidFill>
                          <a:srgbClr val="FF0000"/>
                        </a:solidFill>
                        <a:latin typeface="Arial Blac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8202947"/>
                  </a:ext>
                </a:extLst>
              </a:tr>
              <a:tr h="637540">
                <a:tc>
                  <a:txBody>
                    <a:bodyPr/>
                    <a:lstStyle/>
                    <a:p>
                      <a:pPr lvl="1" algn="l"/>
                      <a:r>
                        <a:rPr lang="en-US" sz="1800">
                          <a:solidFill>
                            <a:schemeClr val="tx1"/>
                          </a:solidFill>
                          <a:latin typeface="Arial Black" charset="0"/>
                          <a:ea typeface="Arial Black" charset="0"/>
                          <a:cs typeface="Arial Black" charset="0"/>
                        </a:rPr>
                        <a:t>Traditional</a:t>
                      </a: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11" rtl="0" eaLnBrk="1" fontAlgn="auto" latinLnBrk="0" hangingPunct="1">
                        <a:lnSpc>
                          <a:spcPct val="100000"/>
                        </a:lnSpc>
                        <a:spcBef>
                          <a:spcPts val="0"/>
                        </a:spcBef>
                        <a:spcAft>
                          <a:spcPts val="0"/>
                        </a:spcAft>
                        <a:buClrTx/>
                        <a:buSzTx/>
                        <a:buFontTx/>
                        <a:buNone/>
                        <a:tabLst/>
                        <a:defRPr/>
                      </a:pPr>
                      <a:r>
                        <a:rPr lang="en-US" sz="1800" b="1" kern="1200">
                          <a:solidFill>
                            <a:schemeClr val="tx1"/>
                          </a:solidFill>
                          <a:latin typeface="Arial Black" charset="0"/>
                          <a:ea typeface="Arial Black" charset="0"/>
                          <a:cs typeface="Arial Black" charset="0"/>
                        </a:rPr>
                        <a:t>50%</a:t>
                      </a:r>
                      <a:endParaRPr lang="en-US" sz="1800" b="1" kern="1200">
                        <a:solidFill>
                          <a:schemeClr val="tx1"/>
                        </a:solidFill>
                        <a:latin typeface="Arial Black"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2163494"/>
                  </a:ext>
                </a:extLst>
              </a:tr>
              <a:tr h="6375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Arial Black" charset="0"/>
                        </a:rPr>
                        <a:t>Online Direct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5811" rtl="0" eaLnBrk="1" fontAlgn="auto" latinLnBrk="0" hangingPunct="1">
                        <a:lnSpc>
                          <a:spcPct val="100000"/>
                        </a:lnSpc>
                        <a:spcBef>
                          <a:spcPts val="0"/>
                        </a:spcBef>
                        <a:spcAft>
                          <a:spcPts val="0"/>
                        </a:spcAft>
                        <a:buClrTx/>
                        <a:buSzTx/>
                        <a:buFontTx/>
                        <a:buNone/>
                        <a:tabLst/>
                        <a:defRPr/>
                      </a:pPr>
                      <a:r>
                        <a:rPr lang="en-US" sz="1800" b="1" kern="1200">
                          <a:solidFill>
                            <a:schemeClr val="tx1"/>
                          </a:solidFill>
                          <a:latin typeface="Arial Black"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8713285"/>
                  </a:ext>
                </a:extLst>
              </a:tr>
            </a:tbl>
          </a:graphicData>
        </a:graphic>
      </p:graphicFrame>
      <p:sp>
        <p:nvSpPr>
          <p:cNvPr id="10" name="TextBox 9">
            <a:extLst>
              <a:ext uri="{FF2B5EF4-FFF2-40B4-BE49-F238E27FC236}">
                <a16:creationId xmlns:a16="http://schemas.microsoft.com/office/drawing/2014/main" id="{BA672E75-AAB9-6B0E-1CA6-5D55D1CD7EFE}"/>
              </a:ext>
            </a:extLst>
          </p:cNvPr>
          <p:cNvSpPr txBox="1"/>
          <p:nvPr/>
        </p:nvSpPr>
        <p:spPr>
          <a:xfrm>
            <a:off x="1098273" y="3630090"/>
            <a:ext cx="8856677" cy="3293209"/>
          </a:xfrm>
          <a:prstGeom prst="rect">
            <a:avLst/>
          </a:prstGeom>
          <a:noFill/>
        </p:spPr>
        <p:txBody>
          <a:bodyPr wrap="square">
            <a:spAutoFit/>
          </a:bodyPr>
          <a:lstStyle/>
          <a:p>
            <a:pPr marL="457200" marR="0" indent="-457200">
              <a:spcBef>
                <a:spcPts val="0"/>
              </a:spcBef>
              <a:spcAft>
                <a:spcPts val="0"/>
              </a:spcAft>
              <a:buFont typeface="Arial" panose="020B0604020202020204" pitchFamily="34" charset="0"/>
              <a:buChar char="•"/>
            </a:pPr>
            <a:r>
              <a:rPr lang="en-US">
                <a:ea typeface="Times New Roman" panose="02020603050405020304" pitchFamily="18" charset="0"/>
                <a:cs typeface="Helvetica" panose="020B0604020202020204" pitchFamily="34" charset="0"/>
              </a:rPr>
              <a:t>How funds are distributed with the Unit, is up to the Unit committee. If you have questions about “what do the Scouts get” or the like, please reach out to your Unit committee. </a:t>
            </a:r>
          </a:p>
          <a:p>
            <a:pPr marL="457200" marR="0" indent="-457200">
              <a:spcBef>
                <a:spcPts val="0"/>
              </a:spcBef>
              <a:spcAft>
                <a:spcPts val="0"/>
              </a:spcAft>
              <a:buFont typeface="Arial" panose="020B0604020202020204" pitchFamily="34" charset="0"/>
              <a:buChar char="•"/>
            </a:pPr>
            <a:endParaRPr lang="en-US">
              <a:ea typeface="Times New Roman" panose="02020603050405020304" pitchFamily="18" charset="0"/>
              <a:cs typeface="Helvetica" panose="020B0604020202020204" pitchFamily="34" charset="0"/>
            </a:endParaRPr>
          </a:p>
          <a:p>
            <a:pPr marL="457200" marR="0" indent="-457200">
              <a:spcBef>
                <a:spcPts val="0"/>
              </a:spcBef>
              <a:spcAft>
                <a:spcPts val="0"/>
              </a:spcAft>
              <a:buFont typeface="Arial" panose="020B0604020202020204" pitchFamily="34" charset="0"/>
              <a:buChar char="•"/>
            </a:pPr>
            <a:r>
              <a:rPr lang="en-US">
                <a:ea typeface="Times New Roman" panose="02020603050405020304" pitchFamily="18" charset="0"/>
                <a:cs typeface="Helvetica" panose="020B0604020202020204" pitchFamily="34" charset="0"/>
              </a:rPr>
              <a:t>Units will be able to payout* directly to the Unit OR Council on the account summary tab of the Unit Leader portal. </a:t>
            </a:r>
          </a:p>
          <a:p>
            <a:pPr marL="914400" lvl="1" indent="-457200">
              <a:buFont typeface="Arial" panose="020B0604020202020204" pitchFamily="34" charset="0"/>
              <a:buChar char="•"/>
            </a:pPr>
            <a:r>
              <a:rPr lang="en-US">
                <a:ea typeface="Times New Roman" panose="02020603050405020304" pitchFamily="18" charset="0"/>
                <a:cs typeface="Helvetica" panose="020B0604020202020204" pitchFamily="34" charset="0"/>
              </a:rPr>
              <a:t>If directing it through the Council. The money will be deposited to the UDA. </a:t>
            </a:r>
          </a:p>
          <a:p>
            <a:pPr marL="457200" indent="-457200">
              <a:buFont typeface="Arial" panose="020B0604020202020204" pitchFamily="34" charset="0"/>
              <a:buChar char="•"/>
            </a:pPr>
            <a:endParaRPr lang="en-US" sz="2000">
              <a:ea typeface="Times New Roman" panose="02020603050405020304" pitchFamily="18" charset="0"/>
              <a:cs typeface="Helvetica" panose="020B0604020202020204" pitchFamily="34" charset="0"/>
            </a:endParaRPr>
          </a:p>
          <a:p>
            <a:endParaRPr lang="en-US" sz="2000">
              <a:ea typeface="Times New Roman" panose="02020603050405020304" pitchFamily="18" charset="0"/>
              <a:cs typeface="Helvetica" panose="020B0604020202020204" pitchFamily="34" charset="0"/>
            </a:endParaRPr>
          </a:p>
          <a:p>
            <a:pPr marL="457200" marR="0" indent="-457200">
              <a:spcBef>
                <a:spcPts val="0"/>
              </a:spcBef>
              <a:spcAft>
                <a:spcPts val="0"/>
              </a:spcAft>
              <a:buFont typeface="Arial" panose="020B0604020202020204" pitchFamily="34" charset="0"/>
              <a:buChar char="•"/>
            </a:pPr>
            <a:endParaRPr lang="en-US" sz="2400" b="1">
              <a:latin typeface="Helvetica" panose="020B0604020202020204" pitchFamily="34" charset="0"/>
              <a:ea typeface="Times New Roman" panose="02020603050405020304" pitchFamily="18" charset="0"/>
              <a:cs typeface="Helvetica" panose="020B0604020202020204" pitchFamily="34" charset="0"/>
            </a:endParaRPr>
          </a:p>
          <a:p>
            <a:pPr marL="742950" lvl="1" indent="-2857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AC564260-58B7-465C-C6F1-7E3FCF9CC697}"/>
              </a:ext>
            </a:extLst>
          </p:cNvPr>
          <p:cNvPicPr>
            <a:picLocks noChangeAspect="1"/>
          </p:cNvPicPr>
          <p:nvPr/>
        </p:nvPicPr>
        <p:blipFill>
          <a:blip r:embed="rId4"/>
          <a:stretch>
            <a:fillRect/>
          </a:stretch>
        </p:blipFill>
        <p:spPr>
          <a:xfrm>
            <a:off x="1098273" y="5930809"/>
            <a:ext cx="9680714" cy="803379"/>
          </a:xfrm>
          <a:prstGeom prst="rect">
            <a:avLst/>
          </a:prstGeom>
          <a:ln>
            <a:solidFill>
              <a:srgbClr val="FF0000"/>
            </a:solidFill>
          </a:ln>
        </p:spPr>
      </p:pic>
    </p:spTree>
    <p:extLst>
      <p:ext uri="{BB962C8B-B14F-4D97-AF65-F5344CB8AC3E}">
        <p14:creationId xmlns:p14="http://schemas.microsoft.com/office/powerpoint/2010/main" val="1876010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70880175-446D-EE5B-E64E-490C3ABE2C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8CA22FFC-F080-21FF-B799-2B4EAE9F5FE3}"/>
              </a:ext>
            </a:extLst>
          </p:cNvPr>
          <p:cNvPicPr>
            <a:picLocks noChangeAspect="1"/>
          </p:cNvPicPr>
          <p:nvPr/>
        </p:nvPicPr>
        <p:blipFill>
          <a:blip r:embed="rId4"/>
          <a:stretch>
            <a:fillRect/>
          </a:stretch>
        </p:blipFill>
        <p:spPr>
          <a:xfrm>
            <a:off x="6994567" y="1806804"/>
            <a:ext cx="4441014" cy="4418043"/>
          </a:xfrm>
          <a:prstGeom prst="rect">
            <a:avLst/>
          </a:prstGeom>
        </p:spPr>
      </p:pic>
      <p:sp>
        <p:nvSpPr>
          <p:cNvPr id="6" name="TextBox 5">
            <a:extLst>
              <a:ext uri="{FF2B5EF4-FFF2-40B4-BE49-F238E27FC236}">
                <a16:creationId xmlns:a16="http://schemas.microsoft.com/office/drawing/2014/main" id="{9158DCA3-85E3-1820-9546-5966A084AA3A}"/>
              </a:ext>
            </a:extLst>
          </p:cNvPr>
          <p:cNvSpPr txBox="1"/>
          <p:nvPr/>
        </p:nvSpPr>
        <p:spPr>
          <a:xfrm>
            <a:off x="558018" y="1574902"/>
            <a:ext cx="8648113" cy="5478423"/>
          </a:xfrm>
          <a:prstGeom prst="rect">
            <a:avLst/>
          </a:prstGeom>
          <a:noFill/>
        </p:spPr>
        <p:txBody>
          <a:bodyPr wrap="square">
            <a:spAutoFit/>
          </a:bodyPr>
          <a:lstStyle/>
          <a:p>
            <a:pPr marL="0" marR="0">
              <a:spcBef>
                <a:spcPts val="0"/>
              </a:spcBef>
              <a:spcAft>
                <a:spcPts val="0"/>
              </a:spcAft>
            </a:pPr>
            <a:r>
              <a:rPr lang="en-US" sz="3000" b="1">
                <a:solidFill>
                  <a:srgbClr val="FF0000"/>
                </a:solidFill>
                <a:latin typeface="Helvetica" panose="020B0604020202020204" pitchFamily="34" charset="0"/>
                <a:ea typeface="Times New Roman" panose="02020603050405020304" pitchFamily="18" charset="0"/>
                <a:cs typeface="Helvetica" panose="020B0604020202020204" pitchFamily="34" charset="0"/>
              </a:rPr>
              <a:t>2022 T-Shirts available to order! </a:t>
            </a:r>
          </a:p>
          <a:p>
            <a:pPr marL="457200" marR="0" indent="-457200">
              <a:spcBef>
                <a:spcPts val="0"/>
              </a:spcBef>
              <a:spcAft>
                <a:spcPts val="0"/>
              </a:spcAft>
              <a:buFont typeface="Arial" panose="020B0604020202020204" pitchFamily="34" charset="0"/>
              <a:buChar char="•"/>
            </a:pPr>
            <a:r>
              <a:rPr lang="en-US" sz="2000" b="1">
                <a:latin typeface="Helvetica" panose="020B0604020202020204" pitchFamily="34" charset="0"/>
                <a:ea typeface="Times New Roman" panose="02020603050405020304" pitchFamily="18" charset="0"/>
                <a:cs typeface="Helvetica" panose="020B0604020202020204" pitchFamily="34" charset="0"/>
              </a:rPr>
              <a:t>Adult and youth sizes available</a:t>
            </a:r>
          </a:p>
          <a:p>
            <a:pPr marL="457200" marR="0" indent="-457200">
              <a:spcBef>
                <a:spcPts val="0"/>
              </a:spcBef>
              <a:spcAft>
                <a:spcPts val="0"/>
              </a:spcAft>
              <a:buFont typeface="Arial" panose="020B0604020202020204" pitchFamily="34" charset="0"/>
              <a:buChar char="•"/>
            </a:pPr>
            <a:r>
              <a:rPr lang="en-US" sz="2000" b="1">
                <a:latin typeface="Helvetica" panose="020B0604020202020204" pitchFamily="34" charset="0"/>
                <a:ea typeface="Times New Roman" panose="02020603050405020304" pitchFamily="18" charset="0"/>
                <a:cs typeface="Helvetica" panose="020B0604020202020204" pitchFamily="34" charset="0"/>
              </a:rPr>
              <a:t>Cotton/poly blend</a:t>
            </a:r>
          </a:p>
          <a:p>
            <a:pPr marL="457200" marR="0" indent="-457200">
              <a:spcBef>
                <a:spcPts val="0"/>
              </a:spcBef>
              <a:spcAft>
                <a:spcPts val="0"/>
              </a:spcAft>
              <a:buFont typeface="Arial" panose="020B0604020202020204" pitchFamily="34" charset="0"/>
              <a:buChar char="•"/>
            </a:pPr>
            <a:r>
              <a:rPr lang="en-US" sz="2000" b="1">
                <a:latin typeface="Helvetica" panose="020B0604020202020204" pitchFamily="34" charset="0"/>
                <a:ea typeface="Times New Roman" panose="02020603050405020304" pitchFamily="18" charset="0"/>
                <a:cs typeface="Helvetica" panose="020B0604020202020204" pitchFamily="34" charset="0"/>
              </a:rPr>
              <a:t>Cost: $10 each* </a:t>
            </a:r>
          </a:p>
          <a:p>
            <a:pPr marL="457200" marR="0" indent="-457200">
              <a:spcBef>
                <a:spcPts val="0"/>
              </a:spcBef>
              <a:spcAft>
                <a:spcPts val="0"/>
              </a:spcAft>
              <a:buFont typeface="Arial" panose="020B0604020202020204" pitchFamily="34" charset="0"/>
              <a:buChar char="•"/>
            </a:pPr>
            <a:r>
              <a:rPr lang="en-US" sz="2000" b="1">
                <a:latin typeface="Helvetica" panose="020B0604020202020204" pitchFamily="34" charset="0"/>
                <a:ea typeface="Times New Roman" panose="02020603050405020304" pitchFamily="18" charset="0"/>
                <a:cs typeface="Helvetica" panose="020B0604020202020204" pitchFamily="34" charset="0"/>
              </a:rPr>
              <a:t>Orders Due by 8/16</a:t>
            </a:r>
          </a:p>
          <a:p>
            <a:pPr marL="457200" indent="-457200">
              <a:buFont typeface="Arial" panose="020B0604020202020204" pitchFamily="34" charset="0"/>
              <a:buChar char="•"/>
            </a:pPr>
            <a:r>
              <a:rPr lang="en-US" sz="2000" b="1">
                <a:latin typeface="Helvetica" panose="020B0604020202020204" pitchFamily="34" charset="0"/>
                <a:ea typeface="Times New Roman" panose="02020603050405020304" pitchFamily="18" charset="0"/>
                <a:cs typeface="Helvetica" panose="020B0604020202020204" pitchFamily="34" charset="0"/>
              </a:rPr>
              <a:t>More details at the link below </a:t>
            </a:r>
          </a:p>
          <a:p>
            <a:pPr marL="0" marR="0">
              <a:spcBef>
                <a:spcPts val="0"/>
              </a:spcBef>
              <a:spcAft>
                <a:spcPts val="0"/>
              </a:spcAft>
            </a:pPr>
            <a:endParaRPr lang="en-US" sz="2000" b="1">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endParaRPr lang="en-US" sz="2000">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000" b="1">
                <a:latin typeface="Helvetica" panose="020B0604020202020204" pitchFamily="34" charset="0"/>
                <a:ea typeface="Times New Roman" panose="02020603050405020304" pitchFamily="18" charset="0"/>
                <a:cs typeface="Helvetica" panose="020B0604020202020204" pitchFamily="34" charset="0"/>
              </a:rPr>
              <a:t>Great for (ideas as to who would want them):</a:t>
            </a:r>
          </a:p>
          <a:p>
            <a:pPr marL="342900" marR="0" indent="-342900">
              <a:spcBef>
                <a:spcPts val="0"/>
              </a:spcBef>
              <a:spcAft>
                <a:spcPts val="0"/>
              </a:spcAft>
              <a:buFont typeface="Arial" panose="020B0604020202020204" pitchFamily="34" charset="0"/>
              <a:buChar char="•"/>
            </a:pPr>
            <a:r>
              <a:rPr lang="en-US" sz="2000" b="1">
                <a:latin typeface="Helvetica" panose="020B0604020202020204" pitchFamily="34" charset="0"/>
                <a:ea typeface="Times New Roman" panose="02020603050405020304" pitchFamily="18" charset="0"/>
                <a:cs typeface="Helvetica" panose="020B0604020202020204" pitchFamily="34" charset="0"/>
              </a:rPr>
              <a:t>Kickoff </a:t>
            </a:r>
          </a:p>
          <a:p>
            <a:pPr marL="342900" marR="0" indent="-342900">
              <a:spcBef>
                <a:spcPts val="0"/>
              </a:spcBef>
              <a:spcAft>
                <a:spcPts val="0"/>
              </a:spcAft>
              <a:buFont typeface="Arial" panose="020B0604020202020204" pitchFamily="34" charset="0"/>
              <a:buChar char="•"/>
            </a:pPr>
            <a:r>
              <a:rPr lang="en-US" sz="2000" b="1">
                <a:latin typeface="Helvetica" panose="020B0604020202020204" pitchFamily="34" charset="0"/>
                <a:ea typeface="Times New Roman" panose="02020603050405020304" pitchFamily="18" charset="0"/>
                <a:cs typeface="Helvetica" panose="020B0604020202020204" pitchFamily="34" charset="0"/>
              </a:rPr>
              <a:t>Unit Popcorn Team members </a:t>
            </a:r>
          </a:p>
          <a:p>
            <a:pPr marL="342900" marR="0" indent="-342900">
              <a:spcBef>
                <a:spcPts val="0"/>
              </a:spcBef>
              <a:spcAft>
                <a:spcPts val="0"/>
              </a:spcAft>
              <a:buFont typeface="Arial" panose="020B0604020202020204" pitchFamily="34" charset="0"/>
              <a:buChar char="•"/>
            </a:pPr>
            <a:r>
              <a:rPr lang="en-US" sz="2000" b="1">
                <a:effectLst/>
                <a:latin typeface="Helvetica" panose="020B0604020202020204" pitchFamily="34" charset="0"/>
                <a:ea typeface="Times New Roman" panose="02020603050405020304" pitchFamily="18" charset="0"/>
                <a:cs typeface="Helvetica" panose="020B0604020202020204" pitchFamily="34" charset="0"/>
              </a:rPr>
              <a:t>Incentives </a:t>
            </a:r>
          </a:p>
          <a:p>
            <a:pPr marL="342900" marR="0" indent="-342900">
              <a:spcBef>
                <a:spcPts val="0"/>
              </a:spcBef>
              <a:spcAft>
                <a:spcPts val="0"/>
              </a:spcAft>
              <a:buFont typeface="Arial" panose="020B0604020202020204" pitchFamily="34" charset="0"/>
              <a:buChar char="•"/>
            </a:pPr>
            <a:r>
              <a:rPr lang="en-US" sz="2000" b="1">
                <a:effectLst/>
                <a:latin typeface="Helvetica" panose="020B0604020202020204" pitchFamily="34" charset="0"/>
                <a:ea typeface="Times New Roman" panose="02020603050405020304" pitchFamily="18" charset="0"/>
                <a:cs typeface="Helvetica" panose="020B0604020202020204" pitchFamily="34" charset="0"/>
              </a:rPr>
              <a:t>Parents out with Scouts during selling season</a:t>
            </a:r>
          </a:p>
          <a:p>
            <a:pPr marR="0">
              <a:spcBef>
                <a:spcPts val="0"/>
              </a:spcBef>
              <a:spcAft>
                <a:spcPts val="0"/>
              </a:spcAft>
            </a:pPr>
            <a:endParaRPr lang="en-US" sz="2000" b="1">
              <a:effectLst/>
              <a:latin typeface="Helvetica" panose="020B0604020202020204" pitchFamily="34" charset="0"/>
              <a:ea typeface="Times New Roman" panose="02020603050405020304" pitchFamily="18" charset="0"/>
              <a:cs typeface="Helvetica" panose="020B0604020202020204" pitchFamily="34" charset="0"/>
            </a:endParaRPr>
          </a:p>
          <a:p>
            <a:pPr marR="0">
              <a:spcBef>
                <a:spcPts val="0"/>
              </a:spcBef>
              <a:spcAft>
                <a:spcPts val="0"/>
              </a:spcAft>
            </a:pPr>
            <a:endParaRPr lang="en-US" sz="2000" b="1">
              <a:latin typeface="Helvetica" panose="020B0604020202020204" pitchFamily="34" charset="0"/>
              <a:ea typeface="Times New Roman" panose="02020603050405020304" pitchFamily="18" charset="0"/>
              <a:cs typeface="Helvetica" panose="020B0604020202020204" pitchFamily="34" charset="0"/>
            </a:endParaRPr>
          </a:p>
          <a:p>
            <a:pPr marR="0">
              <a:spcBef>
                <a:spcPts val="0"/>
              </a:spcBef>
              <a:spcAft>
                <a:spcPts val="0"/>
              </a:spcAft>
            </a:pPr>
            <a:r>
              <a:rPr lang="en-US" sz="2000" b="1">
                <a:solidFill>
                  <a:srgbClr val="FF0000"/>
                </a:solidFill>
                <a:latin typeface="Helvetica" panose="020B0604020202020204" pitchFamily="34" charset="0"/>
                <a:ea typeface="Times New Roman" panose="02020603050405020304" pitchFamily="18" charset="0"/>
                <a:cs typeface="Helvetica" panose="020B0604020202020204" pitchFamily="34" charset="0"/>
              </a:rPr>
              <a:t>Order </a:t>
            </a:r>
            <a:r>
              <a:rPr lang="en-US" sz="2000" b="1">
                <a:solidFill>
                  <a:srgbClr val="FF0000"/>
                </a:solidFill>
                <a:latin typeface="Helvetica" panose="020B0604020202020204" pitchFamily="34" charset="0"/>
                <a:ea typeface="Times New Roman" panose="02020603050405020304" pitchFamily="18" charset="0"/>
                <a:cs typeface="Helvetica" panose="020B0604020202020204" pitchFamily="34" charset="0"/>
                <a:hlinkClick r:id="rId5"/>
              </a:rPr>
              <a:t>HERE or follow the QR</a:t>
            </a:r>
            <a:endParaRPr lang="en-US" sz="2000" b="1">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endParaRPr lang="en-US" sz="2000" b="1">
              <a:effectLst/>
              <a:latin typeface="Helvetica" panose="020B0604020202020204" pitchFamily="34" charset="0"/>
              <a:ea typeface="Times New Roman" panose="02020603050405020304" pitchFamily="18" charset="0"/>
              <a:cs typeface="Helvetica" panose="020B0604020202020204" pitchFamily="34" charset="0"/>
            </a:endParaRPr>
          </a:p>
        </p:txBody>
      </p:sp>
      <p:sp>
        <p:nvSpPr>
          <p:cNvPr id="7" name="TextBox 6">
            <a:extLst>
              <a:ext uri="{FF2B5EF4-FFF2-40B4-BE49-F238E27FC236}">
                <a16:creationId xmlns:a16="http://schemas.microsoft.com/office/drawing/2014/main" id="{E725AD18-5250-5510-3EC5-1FEC5EC88EAB}"/>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2022 T-Shirt Ordering </a:t>
            </a:r>
          </a:p>
        </p:txBody>
      </p:sp>
      <p:pic>
        <p:nvPicPr>
          <p:cNvPr id="4" name="Picture 3" descr="Qr code&#10;&#10;Description automatically generated">
            <a:extLst>
              <a:ext uri="{FF2B5EF4-FFF2-40B4-BE49-F238E27FC236}">
                <a16:creationId xmlns:a16="http://schemas.microsoft.com/office/drawing/2014/main" id="{D1EB5B8D-B132-4ABE-3A49-562BD71C44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9168" y="5443479"/>
            <a:ext cx="1284282" cy="1284282"/>
          </a:xfrm>
          <a:prstGeom prst="rect">
            <a:avLst/>
          </a:prstGeom>
        </p:spPr>
      </p:pic>
    </p:spTree>
    <p:extLst>
      <p:ext uri="{BB962C8B-B14F-4D97-AF65-F5344CB8AC3E}">
        <p14:creationId xmlns:p14="http://schemas.microsoft.com/office/powerpoint/2010/main" val="1053767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95E9D415-B4AA-A11D-3255-26CB5FC542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2022 MAC Prizes</a:t>
            </a:r>
          </a:p>
        </p:txBody>
      </p:sp>
      <p:sp>
        <p:nvSpPr>
          <p:cNvPr id="6" name="Shape 261">
            <a:extLst>
              <a:ext uri="{FF2B5EF4-FFF2-40B4-BE49-F238E27FC236}">
                <a16:creationId xmlns:a16="http://schemas.microsoft.com/office/drawing/2014/main" id="{BD5F1832-7737-4054-B69F-501A062C68C7}"/>
              </a:ext>
            </a:extLst>
          </p:cNvPr>
          <p:cNvSpPr/>
          <p:nvPr/>
        </p:nvSpPr>
        <p:spPr>
          <a:xfrm rot="16200000">
            <a:off x="-262150" y="3699120"/>
            <a:ext cx="4115872" cy="26007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309552">
              <a:lnSpc>
                <a:spcPct val="80000"/>
              </a:lnSpc>
              <a:defRPr sz="1800"/>
            </a:pPr>
            <a:endParaRPr lang="en-US" sz="1800" b="1" kern="0">
              <a:latin typeface="Helvetica Neue Condensed Black" charset="0"/>
              <a:ea typeface="Helvetica Neue Condensed Black" charset="0"/>
              <a:cs typeface="Helvetica Neue Condensed Black" charset="0"/>
              <a:sym typeface="BebasNeueRegular"/>
            </a:endParaRPr>
          </a:p>
        </p:txBody>
      </p:sp>
      <p:sp>
        <p:nvSpPr>
          <p:cNvPr id="9" name="TextBox 8">
            <a:extLst>
              <a:ext uri="{FF2B5EF4-FFF2-40B4-BE49-F238E27FC236}">
                <a16:creationId xmlns:a16="http://schemas.microsoft.com/office/drawing/2014/main" id="{FB800EE9-3A54-4316-8940-BAAF622D23ED}"/>
              </a:ext>
            </a:extLst>
          </p:cNvPr>
          <p:cNvSpPr txBox="1"/>
          <p:nvPr/>
        </p:nvSpPr>
        <p:spPr>
          <a:xfrm>
            <a:off x="297014" y="1407463"/>
            <a:ext cx="8648113" cy="4708981"/>
          </a:xfrm>
          <a:prstGeom prst="rect">
            <a:avLst/>
          </a:prstGeom>
          <a:noFill/>
        </p:spPr>
        <p:txBody>
          <a:bodyPr wrap="square" lIns="91440" tIns="45720" rIns="91440" bIns="45720" anchor="t">
            <a:spAutoFit/>
          </a:bodyPr>
          <a:lstStyle/>
          <a:p>
            <a:pPr marL="0" marR="0">
              <a:spcBef>
                <a:spcPts val="0"/>
              </a:spcBef>
              <a:spcAft>
                <a:spcPts val="0"/>
              </a:spcAft>
            </a:pPr>
            <a:r>
              <a:rPr lang="en-US" sz="2000" b="1" dirty="0">
                <a:solidFill>
                  <a:srgbClr val="FF0000"/>
                </a:solidFill>
                <a:latin typeface="Helvetica" panose="020B0604020202020204" pitchFamily="34" charset="0"/>
                <a:ea typeface="Times New Roman" panose="02020603050405020304" pitchFamily="18" charset="0"/>
                <a:cs typeface="Helvetica" panose="020B0604020202020204" pitchFamily="34" charset="0"/>
              </a:rPr>
              <a:t>$1250 Club</a:t>
            </a:r>
          </a:p>
          <a:p>
            <a:pPr marL="457200" marR="0" indent="-457200">
              <a:spcBef>
                <a:spcPts val="0"/>
              </a:spcBef>
              <a:spcAft>
                <a:spcPts val="0"/>
              </a:spcAft>
              <a:buFont typeface="Arial" panose="020B0604020202020204" pitchFamily="34" charset="0"/>
              <a:buChar char="•"/>
            </a:pPr>
            <a:r>
              <a:rPr lang="en-US" sz="2000" dirty="0">
                <a:latin typeface="Helvetica" panose="020B0604020202020204" pitchFamily="34" charset="0"/>
                <a:ea typeface="Times New Roman" panose="02020603050405020304" pitchFamily="18" charset="0"/>
                <a:cs typeface="Helvetica" panose="020B0604020202020204" pitchFamily="34" charset="0"/>
              </a:rPr>
              <a:t>Creighton Game (Date TBD)</a:t>
            </a:r>
          </a:p>
          <a:p>
            <a:pPr marL="457200" marR="0" indent="-457200">
              <a:spcBef>
                <a:spcPts val="0"/>
              </a:spcBef>
              <a:spcAft>
                <a:spcPts val="0"/>
              </a:spcAft>
              <a:buFont typeface="Arial" panose="020B0604020202020204" pitchFamily="34" charset="0"/>
              <a:buChar char="•"/>
            </a:pPr>
            <a:r>
              <a:rPr lang="en-US" sz="2000" dirty="0">
                <a:latin typeface="Helvetica" panose="020B0604020202020204" pitchFamily="34" charset="0"/>
                <a:ea typeface="Times New Roman" panose="02020603050405020304" pitchFamily="18" charset="0"/>
                <a:cs typeface="Helvetica" panose="020B0604020202020204" pitchFamily="34" charset="0"/>
              </a:rPr>
              <a:t>Food Voucher</a:t>
            </a:r>
          </a:p>
          <a:p>
            <a:pPr marL="457200" marR="0" indent="-457200">
              <a:spcBef>
                <a:spcPts val="0"/>
              </a:spcBef>
              <a:spcAft>
                <a:spcPts val="0"/>
              </a:spcAft>
              <a:buFont typeface="Arial" panose="020B0604020202020204" pitchFamily="34" charset="0"/>
              <a:buChar char="•"/>
            </a:pPr>
            <a:r>
              <a:rPr lang="en-US" sz="2000" dirty="0">
                <a:latin typeface="Helvetica" panose="020B0604020202020204" pitchFamily="34" charset="0"/>
                <a:ea typeface="Times New Roman" panose="02020603050405020304" pitchFamily="18" charset="0"/>
                <a:cs typeface="Helvetica" panose="020B0604020202020204" pitchFamily="34" charset="0"/>
              </a:rPr>
              <a:t>Medal</a:t>
            </a:r>
          </a:p>
          <a:p>
            <a:pPr marL="0" marR="0">
              <a:spcBef>
                <a:spcPts val="0"/>
              </a:spcBef>
              <a:spcAft>
                <a:spcPts val="0"/>
              </a:spcAft>
            </a:pPr>
            <a:endParaRPr lang="en-US" sz="2000" b="1" dirty="0">
              <a:effectLst/>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000" b="1" dirty="0">
                <a:solidFill>
                  <a:srgbClr val="FF0000"/>
                </a:solidFill>
                <a:latin typeface="Helvetica" panose="020B0604020202020204" pitchFamily="34" charset="0"/>
                <a:ea typeface="Times New Roman" panose="02020603050405020304" pitchFamily="18" charset="0"/>
                <a:cs typeface="Helvetica" panose="020B0604020202020204" pitchFamily="34" charset="0"/>
              </a:rPr>
              <a:t>$2000 Club</a:t>
            </a:r>
          </a:p>
          <a:p>
            <a:pPr marL="457200" marR="0" indent="-457200">
              <a:spcBef>
                <a:spcPts val="0"/>
              </a:spcBef>
              <a:spcAft>
                <a:spcPts val="0"/>
              </a:spcAft>
              <a:buFont typeface="Arial" panose="020B0604020202020204" pitchFamily="34" charset="0"/>
              <a:buChar char="•"/>
            </a:pPr>
            <a:r>
              <a:rPr lang="en-US" sz="2000" dirty="0">
                <a:latin typeface="Helvetica" panose="020B0604020202020204" pitchFamily="34" charset="0"/>
                <a:ea typeface="Times New Roman" panose="02020603050405020304" pitchFamily="18" charset="0"/>
                <a:cs typeface="Helvetica" panose="020B0604020202020204" pitchFamily="34" charset="0"/>
              </a:rPr>
              <a:t>Creighton Game (Date TBD)</a:t>
            </a:r>
          </a:p>
          <a:p>
            <a:pPr marL="457200" marR="0" indent="-457200">
              <a:spcBef>
                <a:spcPts val="0"/>
              </a:spcBef>
              <a:spcAft>
                <a:spcPts val="0"/>
              </a:spcAft>
              <a:buFont typeface="Arial" panose="020B0604020202020204" pitchFamily="34" charset="0"/>
              <a:buChar char="•"/>
            </a:pPr>
            <a:r>
              <a:rPr lang="en-US" sz="2000" dirty="0">
                <a:latin typeface="Helvetica" panose="020B0604020202020204" pitchFamily="34" charset="0"/>
                <a:ea typeface="Times New Roman" panose="02020603050405020304" pitchFamily="18" charset="0"/>
                <a:cs typeface="Helvetica" panose="020B0604020202020204" pitchFamily="34" charset="0"/>
              </a:rPr>
              <a:t>Food Voucher</a:t>
            </a:r>
          </a:p>
          <a:p>
            <a:pPr marL="457200" marR="0" indent="-457200">
              <a:spcBef>
                <a:spcPts val="0"/>
              </a:spcBef>
              <a:spcAft>
                <a:spcPts val="0"/>
              </a:spcAft>
              <a:buFont typeface="Arial" panose="020B0604020202020204" pitchFamily="34" charset="0"/>
              <a:buChar char="•"/>
            </a:pPr>
            <a:r>
              <a:rPr lang="en-US" sz="2000" dirty="0">
                <a:latin typeface="Helvetica" panose="020B0604020202020204" pitchFamily="34" charset="0"/>
                <a:ea typeface="Times New Roman" panose="02020603050405020304" pitchFamily="18" charset="0"/>
                <a:cs typeface="Helvetica" panose="020B0604020202020204" pitchFamily="34" charset="0"/>
              </a:rPr>
              <a:t>Medal</a:t>
            </a:r>
          </a:p>
          <a:p>
            <a:pPr marL="457200" marR="0" indent="-457200">
              <a:spcBef>
                <a:spcPts val="0"/>
              </a:spcBef>
              <a:spcAft>
                <a:spcPts val="0"/>
              </a:spcAft>
              <a:buFont typeface="Arial" panose="020B0604020202020204" pitchFamily="34" charset="0"/>
              <a:buChar char="•"/>
            </a:pPr>
            <a:r>
              <a:rPr lang="en-US" sz="2000" dirty="0">
                <a:latin typeface="Helvetica" panose="020B0604020202020204" pitchFamily="34" charset="0"/>
                <a:ea typeface="Times New Roman" panose="02020603050405020304" pitchFamily="18" charset="0"/>
                <a:cs typeface="Helvetica" panose="020B0604020202020204" pitchFamily="34" charset="0"/>
              </a:rPr>
              <a:t>T-Shirt</a:t>
            </a:r>
          </a:p>
          <a:p>
            <a:pPr marL="0" marR="0">
              <a:spcBef>
                <a:spcPts val="0"/>
              </a:spcBef>
              <a:spcAft>
                <a:spcPts val="0"/>
              </a:spcAft>
            </a:pPr>
            <a:br>
              <a:rPr lang="en-US" sz="2000" b="1" dirty="0">
                <a:latin typeface="Helvetica" panose="020B0604020202020204" pitchFamily="34" charset="0"/>
                <a:ea typeface="Times New Roman" panose="02020603050405020304" pitchFamily="18" charset="0"/>
                <a:cs typeface="Helvetica" panose="020B0604020202020204" pitchFamily="34" charset="0"/>
              </a:rPr>
            </a:br>
            <a:r>
              <a:rPr lang="en-US" sz="2000" b="1" dirty="0">
                <a:latin typeface="Helvetica" panose="020B0604020202020204" pitchFamily="34" charset="0"/>
                <a:ea typeface="Times New Roman" panose="02020603050405020304" pitchFamily="18" charset="0"/>
                <a:cs typeface="Helvetica" panose="020B0604020202020204" pitchFamily="34" charset="0"/>
              </a:rPr>
              <a:t>Top 10 Trophies</a:t>
            </a:r>
          </a:p>
          <a:p>
            <a:pPr marL="0" marR="0">
              <a:spcBef>
                <a:spcPts val="0"/>
              </a:spcBef>
              <a:spcAft>
                <a:spcPts val="0"/>
              </a:spcAft>
            </a:pPr>
            <a:endParaRPr lang="en-US" sz="2000" dirty="0">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000" dirty="0">
                <a:effectLst/>
                <a:latin typeface="Helvetica" panose="020B0604020202020204" pitchFamily="34" charset="0"/>
                <a:ea typeface="Times New Roman" panose="02020603050405020304" pitchFamily="18" charset="0"/>
                <a:cs typeface="Helvetica" panose="020B0604020202020204" pitchFamily="34" charset="0"/>
              </a:rPr>
              <a:t>Participation Patch for all Sellers</a:t>
            </a:r>
          </a:p>
          <a:p>
            <a:pPr marR="0">
              <a:spcBef>
                <a:spcPts val="0"/>
              </a:spcBef>
              <a:spcAft>
                <a:spcPts val="0"/>
              </a:spcAft>
            </a:pPr>
            <a:r>
              <a:rPr lang="en-US" sz="2000" dirty="0">
                <a:latin typeface="Helvetica" panose="020B0604020202020204" pitchFamily="34" charset="0"/>
                <a:ea typeface="Times New Roman" panose="02020603050405020304" pitchFamily="18" charset="0"/>
                <a:cs typeface="Helvetica" panose="020B0604020202020204" pitchFamily="34" charset="0"/>
              </a:rPr>
              <a:t>Packs</a:t>
            </a:r>
            <a:r>
              <a:rPr lang="en-US" sz="2000" dirty="0">
                <a:effectLst/>
                <a:latin typeface="Helvetica" panose="020B0604020202020204" pitchFamily="34" charset="0"/>
                <a:ea typeface="Times New Roman" panose="02020603050405020304" pitchFamily="18" charset="0"/>
                <a:cs typeface="Helvetica" panose="020B0604020202020204" pitchFamily="34" charset="0"/>
              </a:rPr>
              <a:t> – Promise To Parent points</a:t>
            </a:r>
          </a:p>
        </p:txBody>
      </p:sp>
      <p:pic>
        <p:nvPicPr>
          <p:cNvPr id="1028" name="Picture 4" descr="Premium Photo | Golden award winner trophy mascot person character with 2022  new year sign on a white background. 3d rendering">
            <a:extLst>
              <a:ext uri="{FF2B5EF4-FFF2-40B4-BE49-F238E27FC236}">
                <a16:creationId xmlns:a16="http://schemas.microsoft.com/office/drawing/2014/main" id="{B222B3CB-96EB-98B5-C0C5-B56F54D8C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9000" y="2087935"/>
            <a:ext cx="2926080"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edina Public School - 4th, 5th, &amp; 6th grade boys' basketball practice will  begin on Monday, September 27. Information was sent home with students  today. The game and practice schedule can be">
            <a:extLst>
              <a:ext uri="{FF2B5EF4-FFF2-40B4-BE49-F238E27FC236}">
                <a16:creationId xmlns:a16="http://schemas.microsoft.com/office/drawing/2014/main" id="{DB6CB0DD-5B3A-E07D-A628-60CB74F440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6752" y="1481699"/>
            <a:ext cx="223837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flag with a cartoon character on it&#10;&#10;Description automatically generated with low confidence">
            <a:extLst>
              <a:ext uri="{FF2B5EF4-FFF2-40B4-BE49-F238E27FC236}">
                <a16:creationId xmlns:a16="http://schemas.microsoft.com/office/drawing/2014/main" id="{14704867-0DE2-A6A0-1CBB-9A946114A75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169410" y="5065937"/>
            <a:ext cx="1010917" cy="1432520"/>
          </a:xfrm>
          <a:prstGeom prst="rect">
            <a:avLst/>
          </a:prstGeom>
        </p:spPr>
      </p:pic>
    </p:spTree>
    <p:extLst>
      <p:ext uri="{BB962C8B-B14F-4D97-AF65-F5344CB8AC3E}">
        <p14:creationId xmlns:p14="http://schemas.microsoft.com/office/powerpoint/2010/main" val="2524956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95E9D415-B4AA-A11D-3255-26CB5FC542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187153" y="355853"/>
            <a:ext cx="11577812" cy="707578"/>
          </a:xfrm>
          <a:prstGeom prst="rect">
            <a:avLst/>
          </a:prstGeom>
          <a:noFill/>
        </p:spPr>
        <p:txBody>
          <a:bodyPr wrap="square" rtlCol="0">
            <a:noAutofit/>
          </a:bodyPr>
          <a:lstStyle/>
          <a:p>
            <a:r>
              <a:rPr lang="en-US" sz="4000" b="1" dirty="0">
                <a:solidFill>
                  <a:schemeClr val="bg1"/>
                </a:solidFill>
                <a:latin typeface="Helvetica" pitchFamily="2" charset="0"/>
              </a:rPr>
              <a:t>2022 District Rewards &amp; Specifics</a:t>
            </a:r>
          </a:p>
        </p:txBody>
      </p:sp>
      <p:sp>
        <p:nvSpPr>
          <p:cNvPr id="6" name="Shape 261">
            <a:extLst>
              <a:ext uri="{FF2B5EF4-FFF2-40B4-BE49-F238E27FC236}">
                <a16:creationId xmlns:a16="http://schemas.microsoft.com/office/drawing/2014/main" id="{BD5F1832-7737-4054-B69F-501A062C68C7}"/>
              </a:ext>
            </a:extLst>
          </p:cNvPr>
          <p:cNvSpPr/>
          <p:nvPr/>
        </p:nvSpPr>
        <p:spPr>
          <a:xfrm rot="16200000">
            <a:off x="-262150" y="3699120"/>
            <a:ext cx="4115872" cy="26007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309552">
              <a:lnSpc>
                <a:spcPct val="80000"/>
              </a:lnSpc>
              <a:defRPr sz="1800"/>
            </a:pPr>
            <a:endParaRPr lang="en-US" sz="1800" b="1" kern="0">
              <a:latin typeface="Helvetica Neue Condensed Black" charset="0"/>
              <a:ea typeface="Helvetica Neue Condensed Black" charset="0"/>
              <a:cs typeface="Helvetica Neue Condensed Black" charset="0"/>
              <a:sym typeface="BebasNeueRegular"/>
            </a:endParaRPr>
          </a:p>
        </p:txBody>
      </p:sp>
      <p:sp>
        <p:nvSpPr>
          <p:cNvPr id="9" name="TextBox 8">
            <a:extLst>
              <a:ext uri="{FF2B5EF4-FFF2-40B4-BE49-F238E27FC236}">
                <a16:creationId xmlns:a16="http://schemas.microsoft.com/office/drawing/2014/main" id="{FB800EE9-3A54-4316-8940-BAAF622D23ED}"/>
              </a:ext>
            </a:extLst>
          </p:cNvPr>
          <p:cNvSpPr txBox="1"/>
          <p:nvPr/>
        </p:nvSpPr>
        <p:spPr>
          <a:xfrm>
            <a:off x="1925822" y="2540729"/>
            <a:ext cx="8648113" cy="1938992"/>
          </a:xfrm>
          <a:prstGeom prst="rect">
            <a:avLst/>
          </a:prstGeom>
          <a:noFill/>
        </p:spPr>
        <p:txBody>
          <a:bodyPr wrap="square">
            <a:spAutoFit/>
          </a:bodyPr>
          <a:lstStyle/>
          <a:p>
            <a:pPr marL="0" marR="0">
              <a:spcBef>
                <a:spcPts val="0"/>
              </a:spcBef>
              <a:spcAft>
                <a:spcPts val="0"/>
              </a:spcAft>
            </a:pPr>
            <a:r>
              <a:rPr lang="en-US" sz="2000" b="1" dirty="0">
                <a:solidFill>
                  <a:srgbClr val="FF0000"/>
                </a:solidFill>
                <a:effectLst/>
                <a:latin typeface="Helvetica" panose="020B0604020202020204" pitchFamily="34" charset="0"/>
                <a:ea typeface="Times New Roman" panose="02020603050405020304" pitchFamily="18" charset="0"/>
                <a:cs typeface="Helvetica" panose="020B0604020202020204" pitchFamily="34" charset="0"/>
              </a:rPr>
              <a:t>Please reach out to your District Kernel about your District specific incentives.</a:t>
            </a:r>
          </a:p>
          <a:p>
            <a:pPr marL="0" marR="0">
              <a:spcBef>
                <a:spcPts val="0"/>
              </a:spcBef>
              <a:spcAft>
                <a:spcPts val="0"/>
              </a:spcAft>
            </a:pPr>
            <a:endParaRPr lang="en-US" sz="2000" b="1" dirty="0">
              <a:solidFill>
                <a:srgbClr val="FF0000"/>
              </a:solidFill>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000" b="1" dirty="0">
                <a:solidFill>
                  <a:srgbClr val="FF0000"/>
                </a:solidFill>
                <a:latin typeface="Helvetica" panose="020B0604020202020204" pitchFamily="34" charset="0"/>
                <a:ea typeface="Times New Roman" panose="02020603050405020304" pitchFamily="18" charset="0"/>
                <a:cs typeface="Helvetica" panose="020B0604020202020204" pitchFamily="34" charset="0"/>
              </a:rPr>
              <a:t>Check with your district about any special kickoffs and/or celebrations or events. </a:t>
            </a:r>
          </a:p>
          <a:p>
            <a:pPr marR="0">
              <a:spcBef>
                <a:spcPts val="0"/>
              </a:spcBef>
              <a:spcAft>
                <a:spcPts val="0"/>
              </a:spcAft>
            </a:pPr>
            <a:endParaRPr lang="en-US" sz="2000" b="1" dirty="0">
              <a:effectLst/>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2258890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sitting in a chair&#10;&#10;Description automatically generated with low confidence">
            <a:extLst>
              <a:ext uri="{FF2B5EF4-FFF2-40B4-BE49-F238E27FC236}">
                <a16:creationId xmlns:a16="http://schemas.microsoft.com/office/drawing/2014/main" id="{7ABC4B9B-CA62-C82C-43D6-5BE4E16C4F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2876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ABC45CF5-32D6-596C-9A7C-2CBAD80A30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307093" y="314769"/>
            <a:ext cx="11577812" cy="707578"/>
          </a:xfrm>
          <a:prstGeom prst="rect">
            <a:avLst/>
          </a:prstGeom>
          <a:noFill/>
        </p:spPr>
        <p:txBody>
          <a:bodyPr wrap="square" rtlCol="0">
            <a:noAutofit/>
          </a:bodyPr>
          <a:lstStyle/>
          <a:p>
            <a:r>
              <a:rPr lang="en-US" sz="4000" b="1">
                <a:solidFill>
                  <a:schemeClr val="bg1"/>
                </a:solidFill>
                <a:latin typeface="Helvetica" pitchFamily="2" charset="0"/>
              </a:rPr>
              <a:t>Contacts &amp; Resources</a:t>
            </a:r>
          </a:p>
        </p:txBody>
      </p:sp>
      <p:sp>
        <p:nvSpPr>
          <p:cNvPr id="6" name="Shape 261">
            <a:extLst>
              <a:ext uri="{FF2B5EF4-FFF2-40B4-BE49-F238E27FC236}">
                <a16:creationId xmlns:a16="http://schemas.microsoft.com/office/drawing/2014/main" id="{BD5F1832-7737-4054-B69F-501A062C68C7}"/>
              </a:ext>
            </a:extLst>
          </p:cNvPr>
          <p:cNvSpPr/>
          <p:nvPr/>
        </p:nvSpPr>
        <p:spPr>
          <a:xfrm rot="16200000">
            <a:off x="-262150" y="3699120"/>
            <a:ext cx="4115872" cy="26007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309552">
              <a:lnSpc>
                <a:spcPct val="80000"/>
              </a:lnSpc>
              <a:defRPr sz="1800"/>
            </a:pPr>
            <a:endParaRPr lang="en-US" sz="1800" b="1" kern="0">
              <a:latin typeface="Helvetica Neue Condensed Black" charset="0"/>
              <a:ea typeface="Helvetica Neue Condensed Black" charset="0"/>
              <a:cs typeface="Helvetica Neue Condensed Black" charset="0"/>
              <a:sym typeface="BebasNeueRegular"/>
            </a:endParaRPr>
          </a:p>
        </p:txBody>
      </p:sp>
      <p:sp>
        <p:nvSpPr>
          <p:cNvPr id="9" name="TextBox 8">
            <a:extLst>
              <a:ext uri="{FF2B5EF4-FFF2-40B4-BE49-F238E27FC236}">
                <a16:creationId xmlns:a16="http://schemas.microsoft.com/office/drawing/2014/main" id="{FB800EE9-3A54-4316-8940-BAAF622D23ED}"/>
              </a:ext>
            </a:extLst>
          </p:cNvPr>
          <p:cNvSpPr txBox="1"/>
          <p:nvPr/>
        </p:nvSpPr>
        <p:spPr>
          <a:xfrm>
            <a:off x="477534" y="1607265"/>
            <a:ext cx="9942272" cy="3643470"/>
          </a:xfrm>
          <a:prstGeom prst="rect">
            <a:avLst/>
          </a:prstGeom>
          <a:noFill/>
        </p:spPr>
        <p:txBody>
          <a:bodyPr wrap="square" lIns="91440" tIns="45720" rIns="91440" bIns="45720" numCol="3" anchor="t">
            <a:noAutofit/>
          </a:bodyPr>
          <a:lstStyle/>
          <a:p>
            <a:pPr algn="l"/>
            <a:r>
              <a:rPr lang="en-US" sz="1400" b="1" i="0" dirty="0">
                <a:solidFill>
                  <a:srgbClr val="3E3E3E"/>
                </a:solidFill>
                <a:effectLst/>
                <a:latin typeface="Calibri" panose="020F0502020204030204" pitchFamily="34" charset="0"/>
              </a:rPr>
              <a:t>Black Hawk District Kernel</a:t>
            </a:r>
            <a:endParaRPr lang="en-US" sz="1400" b="0" i="0" dirty="0">
              <a:solidFill>
                <a:srgbClr val="3E3E3E"/>
              </a:solidFill>
              <a:effectLst/>
              <a:latin typeface="Arial" panose="020B0604020202020204" pitchFamily="34" charset="0"/>
            </a:endParaRPr>
          </a:p>
          <a:p>
            <a:pPr algn="l"/>
            <a:r>
              <a:rPr lang="en-US" sz="1400" b="0" i="0" dirty="0">
                <a:solidFill>
                  <a:srgbClr val="3E3E3E"/>
                </a:solidFill>
                <a:effectLst/>
                <a:latin typeface="Calibri" panose="020F0502020204030204" pitchFamily="34" charset="0"/>
              </a:rPr>
              <a:t>Vacant</a:t>
            </a:r>
            <a:endParaRPr lang="en-US" sz="1400" b="0" i="0" dirty="0">
              <a:solidFill>
                <a:srgbClr val="3E3E3E"/>
              </a:solidFill>
              <a:effectLst/>
              <a:latin typeface="Arial" panose="020B0604020202020204" pitchFamily="34" charset="0"/>
            </a:endParaRPr>
          </a:p>
          <a:p>
            <a:pPr algn="l"/>
            <a:r>
              <a:rPr lang="en-US" sz="1400" b="1" i="0" u="none" strike="noStrike" dirty="0">
                <a:solidFill>
                  <a:srgbClr val="2C74FF"/>
                </a:solidFill>
                <a:effectLst/>
                <a:latin typeface="Calibri" panose="020F0502020204030204" pitchFamily="34" charset="0"/>
                <a:hlinkClick r:id="rId4"/>
              </a:rPr>
              <a:t>blackhawkpopcorn@gmail.com</a:t>
            </a:r>
            <a:endParaRPr lang="en-US" sz="1400" b="0" i="0" dirty="0">
              <a:solidFill>
                <a:srgbClr val="3E3E3E"/>
              </a:solidFill>
              <a:effectLst/>
              <a:latin typeface="Arial" panose="020B0604020202020204" pitchFamily="34" charset="0"/>
            </a:endParaRPr>
          </a:p>
          <a:p>
            <a:pPr algn="l"/>
            <a:endParaRPr lang="en-US" sz="1400" b="0" i="0" dirty="0">
              <a:solidFill>
                <a:srgbClr val="3E3E3E"/>
              </a:solidFill>
              <a:effectLst/>
              <a:latin typeface="Arial" panose="020B0604020202020204" pitchFamily="34" charset="0"/>
            </a:endParaRPr>
          </a:p>
          <a:p>
            <a:pPr algn="l"/>
            <a:r>
              <a:rPr lang="en-US" sz="1400" b="1" i="0" dirty="0">
                <a:solidFill>
                  <a:srgbClr val="3E3E3E"/>
                </a:solidFill>
                <a:effectLst/>
                <a:latin typeface="Calibri" panose="020F0502020204030204" pitchFamily="34" charset="0"/>
              </a:rPr>
              <a:t>Diamond Dick District Kernel</a:t>
            </a:r>
            <a:endParaRPr lang="en-US" sz="1400" b="0" i="0" dirty="0">
              <a:solidFill>
                <a:srgbClr val="3E3E3E"/>
              </a:solidFill>
              <a:effectLst/>
              <a:latin typeface="Arial" panose="020B0604020202020204" pitchFamily="34" charset="0"/>
            </a:endParaRPr>
          </a:p>
          <a:p>
            <a:pPr algn="l"/>
            <a:r>
              <a:rPr lang="en-US" sz="1400" b="0" i="0" dirty="0">
                <a:solidFill>
                  <a:srgbClr val="3E3E3E"/>
                </a:solidFill>
                <a:effectLst/>
                <a:latin typeface="Calibri" panose="020F0502020204030204" pitchFamily="34" charset="0"/>
              </a:rPr>
              <a:t>Regan Rodriguez</a:t>
            </a:r>
            <a:endParaRPr lang="en-US" sz="1400" b="0" i="0" dirty="0">
              <a:solidFill>
                <a:srgbClr val="3E3E3E"/>
              </a:solidFill>
              <a:effectLst/>
              <a:latin typeface="Arial" panose="020B0604020202020204" pitchFamily="34" charset="0"/>
            </a:endParaRPr>
          </a:p>
          <a:p>
            <a:pPr algn="l"/>
            <a:r>
              <a:rPr lang="en-US" sz="1400" b="1" i="0" u="none" strike="noStrike" dirty="0">
                <a:solidFill>
                  <a:srgbClr val="2C74FF"/>
                </a:solidFill>
                <a:effectLst/>
                <a:latin typeface="Calibri" panose="020F0502020204030204" pitchFamily="34" charset="0"/>
                <a:hlinkClick r:id="rId5"/>
              </a:rPr>
              <a:t>diamonddickpopcorn@gmail.com</a:t>
            </a:r>
            <a:endParaRPr lang="en-US" sz="1400" b="0" i="0" dirty="0">
              <a:solidFill>
                <a:srgbClr val="3E3E3E"/>
              </a:solidFill>
              <a:effectLst/>
              <a:latin typeface="Arial" panose="020B0604020202020204" pitchFamily="34" charset="0"/>
            </a:endParaRPr>
          </a:p>
          <a:p>
            <a:pPr algn="l"/>
            <a:endParaRPr lang="en-US" sz="1400" b="0" i="0" dirty="0">
              <a:solidFill>
                <a:srgbClr val="3E3E3E"/>
              </a:solidFill>
              <a:effectLst/>
              <a:latin typeface="Arial" panose="020B0604020202020204" pitchFamily="34" charset="0"/>
            </a:endParaRPr>
          </a:p>
          <a:p>
            <a:pPr algn="l"/>
            <a:r>
              <a:rPr lang="en-US" sz="1400" b="1" i="0" dirty="0">
                <a:solidFill>
                  <a:srgbClr val="3E3E3E"/>
                </a:solidFill>
                <a:effectLst/>
                <a:latin typeface="Calibri" panose="020F0502020204030204" pitchFamily="34" charset="0"/>
              </a:rPr>
              <a:t>Goldenrod District Kernel</a:t>
            </a:r>
            <a:endParaRPr lang="en-US" sz="1400" b="0" i="0" dirty="0">
              <a:solidFill>
                <a:srgbClr val="3E3E3E"/>
              </a:solidFill>
              <a:effectLst/>
              <a:latin typeface="Arial" panose="020B0604020202020204" pitchFamily="34" charset="0"/>
            </a:endParaRPr>
          </a:p>
          <a:p>
            <a:pPr algn="l"/>
            <a:r>
              <a:rPr lang="en-US" sz="1400" b="0" i="0" dirty="0">
                <a:solidFill>
                  <a:srgbClr val="3E3E3E"/>
                </a:solidFill>
                <a:effectLst/>
                <a:latin typeface="Calibri" panose="020F0502020204030204" pitchFamily="34" charset="0"/>
              </a:rPr>
              <a:t>Chad Adams</a:t>
            </a:r>
            <a:endParaRPr lang="en-US" sz="1400" b="0" i="0" dirty="0">
              <a:solidFill>
                <a:srgbClr val="3E3E3E"/>
              </a:solidFill>
              <a:effectLst/>
              <a:latin typeface="Arial" panose="020B0604020202020204" pitchFamily="34" charset="0"/>
            </a:endParaRPr>
          </a:p>
          <a:p>
            <a:pPr algn="l"/>
            <a:r>
              <a:rPr lang="en-US" sz="1400" b="1" i="0" u="none" strike="noStrike" dirty="0">
                <a:solidFill>
                  <a:srgbClr val="2C74FF"/>
                </a:solidFill>
                <a:effectLst/>
                <a:latin typeface="Calibri" panose="020F0502020204030204" pitchFamily="34" charset="0"/>
                <a:hlinkClick r:id="rId6"/>
              </a:rPr>
              <a:t>goldenrodpopcorn@gmail.com</a:t>
            </a:r>
            <a:endParaRPr lang="en-US" sz="1400" b="0" i="0" dirty="0">
              <a:solidFill>
                <a:srgbClr val="3E3E3E"/>
              </a:solidFill>
              <a:effectLst/>
              <a:latin typeface="Arial" panose="020B0604020202020204" pitchFamily="34" charset="0"/>
            </a:endParaRPr>
          </a:p>
          <a:p>
            <a:pPr algn="l"/>
            <a:endParaRPr lang="en-US" sz="1400" b="0" i="0" dirty="0">
              <a:solidFill>
                <a:srgbClr val="3E3E3E"/>
              </a:solidFill>
              <a:effectLst/>
              <a:latin typeface="Arial" panose="020B0604020202020204" pitchFamily="34" charset="0"/>
            </a:endParaRPr>
          </a:p>
          <a:p>
            <a:pPr algn="l"/>
            <a:r>
              <a:rPr lang="en-US" sz="1400" b="1" i="0" dirty="0">
                <a:solidFill>
                  <a:srgbClr val="3E3E3E"/>
                </a:solidFill>
                <a:effectLst/>
                <a:latin typeface="Calibri" panose="020F0502020204030204" pitchFamily="34" charset="0"/>
              </a:rPr>
              <a:t>Iron Horse District Kernel</a:t>
            </a:r>
            <a:endParaRPr lang="en-US" sz="1400" b="0" i="0" dirty="0">
              <a:solidFill>
                <a:srgbClr val="3E3E3E"/>
              </a:solidFill>
              <a:effectLst/>
              <a:latin typeface="Arial" panose="020B0604020202020204" pitchFamily="34" charset="0"/>
            </a:endParaRPr>
          </a:p>
          <a:p>
            <a:pPr algn="l"/>
            <a:r>
              <a:rPr lang="en-US" sz="1400" b="0" i="0" dirty="0">
                <a:solidFill>
                  <a:srgbClr val="3E3E3E"/>
                </a:solidFill>
                <a:effectLst/>
                <a:latin typeface="Calibri" panose="020F0502020204030204" pitchFamily="34" charset="0"/>
              </a:rPr>
              <a:t>Lisa Hayford</a:t>
            </a:r>
            <a:endParaRPr lang="en-US" sz="1400" b="0" i="0" dirty="0">
              <a:solidFill>
                <a:srgbClr val="3E3E3E"/>
              </a:solidFill>
              <a:effectLst/>
              <a:latin typeface="Arial" panose="020B0604020202020204" pitchFamily="34" charset="0"/>
            </a:endParaRPr>
          </a:p>
          <a:p>
            <a:pPr algn="l"/>
            <a:r>
              <a:rPr lang="en-US" sz="1400" b="1" i="0" u="none" strike="noStrike" dirty="0">
                <a:solidFill>
                  <a:srgbClr val="2C74FF"/>
                </a:solidFill>
                <a:effectLst/>
                <a:latin typeface="Calibri" panose="020F0502020204030204" pitchFamily="34" charset="0"/>
                <a:hlinkClick r:id="rId7"/>
              </a:rPr>
              <a:t>ironhorsepopcorn@gmail.com</a:t>
            </a:r>
            <a:endParaRPr lang="en-US" sz="1400" b="0" i="0" dirty="0">
              <a:solidFill>
                <a:srgbClr val="3E3E3E"/>
              </a:solidFill>
              <a:effectLst/>
              <a:latin typeface="Arial" panose="020B0604020202020204" pitchFamily="34" charset="0"/>
            </a:endParaRPr>
          </a:p>
          <a:p>
            <a:pPr algn="l"/>
            <a:endParaRPr lang="en-US" sz="1400" b="0" i="0" dirty="0">
              <a:solidFill>
                <a:srgbClr val="3E3E3E"/>
              </a:solidFill>
              <a:effectLst/>
              <a:latin typeface="Arial" panose="020B0604020202020204" pitchFamily="34" charset="0"/>
            </a:endParaRPr>
          </a:p>
          <a:p>
            <a:pPr algn="l"/>
            <a:endParaRPr lang="en-US" sz="1400" b="1" i="0" dirty="0">
              <a:solidFill>
                <a:srgbClr val="3E3E3E"/>
              </a:solidFill>
              <a:effectLst/>
              <a:latin typeface="Calibri" panose="020F0502020204030204" pitchFamily="34" charset="0"/>
            </a:endParaRPr>
          </a:p>
          <a:p>
            <a:pPr algn="l"/>
            <a:r>
              <a:rPr lang="en-US" sz="1400" b="1" i="0" dirty="0" err="1">
                <a:solidFill>
                  <a:srgbClr val="3E3E3E"/>
                </a:solidFill>
                <a:effectLst/>
                <a:latin typeface="Calibri" panose="020F0502020204030204" pitchFamily="34" charset="0"/>
              </a:rPr>
              <a:t>Ohwahnasee</a:t>
            </a:r>
            <a:r>
              <a:rPr lang="en-US" sz="1400" b="1" i="0" dirty="0">
                <a:solidFill>
                  <a:srgbClr val="3E3E3E"/>
                </a:solidFill>
                <a:effectLst/>
                <a:latin typeface="Calibri" panose="020F0502020204030204" pitchFamily="34" charset="0"/>
              </a:rPr>
              <a:t> District Kernel</a:t>
            </a:r>
            <a:endParaRPr lang="en-US" sz="1400" b="0" i="0" dirty="0">
              <a:solidFill>
                <a:srgbClr val="3E3E3E"/>
              </a:solidFill>
              <a:effectLst/>
              <a:latin typeface="Arial" panose="020B0604020202020204" pitchFamily="34" charset="0"/>
            </a:endParaRPr>
          </a:p>
          <a:p>
            <a:pPr algn="l"/>
            <a:r>
              <a:rPr lang="en-US" sz="1400" b="0" i="0" dirty="0">
                <a:solidFill>
                  <a:srgbClr val="3E3E3E"/>
                </a:solidFill>
                <a:effectLst/>
                <a:latin typeface="Calibri" panose="020F0502020204030204" pitchFamily="34" charset="0"/>
              </a:rPr>
              <a:t>Allison </a:t>
            </a:r>
            <a:r>
              <a:rPr lang="en-US" sz="1400" b="0" i="0" dirty="0" err="1">
                <a:solidFill>
                  <a:srgbClr val="3E3E3E"/>
                </a:solidFill>
                <a:effectLst/>
                <a:latin typeface="Calibri" panose="020F0502020204030204" pitchFamily="34" charset="0"/>
              </a:rPr>
              <a:t>Steufert</a:t>
            </a:r>
            <a:endParaRPr lang="en-US" sz="1400" b="0" i="0" dirty="0">
              <a:solidFill>
                <a:srgbClr val="3E3E3E"/>
              </a:solidFill>
              <a:effectLst/>
              <a:latin typeface="Arial" panose="020B0604020202020204" pitchFamily="34" charset="0"/>
            </a:endParaRPr>
          </a:p>
          <a:p>
            <a:pPr algn="l"/>
            <a:r>
              <a:rPr lang="en-US" sz="1400" b="1" i="0" u="none" strike="noStrike" dirty="0">
                <a:solidFill>
                  <a:srgbClr val="2C74FF"/>
                </a:solidFill>
                <a:effectLst/>
                <a:latin typeface="Calibri" panose="020F0502020204030204" pitchFamily="34" charset="0"/>
                <a:hlinkClick r:id="rId8"/>
              </a:rPr>
              <a:t>ohpopcornsales@gmail.com</a:t>
            </a:r>
            <a:endParaRPr lang="en-US" sz="1400" b="0" i="0" dirty="0">
              <a:solidFill>
                <a:srgbClr val="3E3E3E"/>
              </a:solidFill>
              <a:effectLst/>
              <a:latin typeface="Arial" panose="020B0604020202020204" pitchFamily="34" charset="0"/>
            </a:endParaRPr>
          </a:p>
          <a:p>
            <a:pPr algn="l"/>
            <a:endParaRPr lang="en-US" sz="1400" b="0" i="0" dirty="0">
              <a:solidFill>
                <a:srgbClr val="3E3E3E"/>
              </a:solidFill>
              <a:effectLst/>
              <a:latin typeface="Arial" panose="020B0604020202020204" pitchFamily="34" charset="0"/>
            </a:endParaRPr>
          </a:p>
          <a:p>
            <a:pPr algn="l"/>
            <a:r>
              <a:rPr lang="en-US" sz="1400" b="1" i="0" dirty="0">
                <a:solidFill>
                  <a:srgbClr val="3E3E3E"/>
                </a:solidFill>
                <a:effectLst/>
                <a:latin typeface="Calibri" panose="020F0502020204030204" pitchFamily="34" charset="0"/>
              </a:rPr>
              <a:t>Petah La </a:t>
            </a:r>
            <a:r>
              <a:rPr lang="en-US" sz="1400" b="1" i="0" dirty="0" err="1">
                <a:solidFill>
                  <a:srgbClr val="3E3E3E"/>
                </a:solidFill>
                <a:effectLst/>
                <a:latin typeface="Calibri" panose="020F0502020204030204" pitchFamily="34" charset="0"/>
              </a:rPr>
              <a:t>Shauro</a:t>
            </a:r>
            <a:r>
              <a:rPr lang="en-US" sz="1400" b="1" i="0" dirty="0">
                <a:solidFill>
                  <a:srgbClr val="3E3E3E"/>
                </a:solidFill>
                <a:effectLst/>
                <a:latin typeface="Calibri" panose="020F0502020204030204" pitchFamily="34" charset="0"/>
              </a:rPr>
              <a:t> District Kernel</a:t>
            </a:r>
            <a:endParaRPr lang="en-US" sz="1400" b="0" i="0" dirty="0">
              <a:solidFill>
                <a:srgbClr val="3E3E3E"/>
              </a:solidFill>
              <a:effectLst/>
              <a:latin typeface="Arial" panose="020B0604020202020204" pitchFamily="34" charset="0"/>
            </a:endParaRPr>
          </a:p>
          <a:p>
            <a:pPr algn="l"/>
            <a:r>
              <a:rPr lang="en-US" sz="1400" b="0" i="0" dirty="0">
                <a:solidFill>
                  <a:srgbClr val="3E3E3E"/>
                </a:solidFill>
                <a:effectLst/>
                <a:latin typeface="Calibri" panose="020F0502020204030204" pitchFamily="34" charset="0"/>
              </a:rPr>
              <a:t>Julie </a:t>
            </a:r>
            <a:r>
              <a:rPr lang="en-US" sz="1400" b="0" i="0" dirty="0" err="1">
                <a:solidFill>
                  <a:srgbClr val="3E3E3E"/>
                </a:solidFill>
                <a:effectLst/>
                <a:latin typeface="Calibri" panose="020F0502020204030204" pitchFamily="34" charset="0"/>
              </a:rPr>
              <a:t>Reiff</a:t>
            </a:r>
            <a:endParaRPr lang="en-US" sz="1400" b="0" i="0" dirty="0">
              <a:solidFill>
                <a:srgbClr val="3E3E3E"/>
              </a:solidFill>
              <a:effectLst/>
              <a:latin typeface="Arial" panose="020B0604020202020204" pitchFamily="34" charset="0"/>
            </a:endParaRPr>
          </a:p>
          <a:p>
            <a:pPr algn="l"/>
            <a:r>
              <a:rPr lang="en-US" sz="1400" b="1" i="0" u="none" strike="noStrike" dirty="0">
                <a:solidFill>
                  <a:srgbClr val="2C74FF"/>
                </a:solidFill>
                <a:effectLst/>
                <a:latin typeface="Calibri" panose="020F0502020204030204" pitchFamily="34" charset="0"/>
                <a:hlinkClick r:id="rId9"/>
              </a:rPr>
              <a:t>plspopcorn@gmail.com</a:t>
            </a:r>
            <a:endParaRPr lang="en-US" sz="1400" b="0" i="0" dirty="0">
              <a:solidFill>
                <a:srgbClr val="3E3E3E"/>
              </a:solidFill>
              <a:effectLst/>
              <a:latin typeface="Arial" panose="020B0604020202020204" pitchFamily="34" charset="0"/>
            </a:endParaRPr>
          </a:p>
          <a:p>
            <a:pPr algn="l"/>
            <a:endParaRPr lang="en-US" sz="1400" b="0" i="0" dirty="0">
              <a:solidFill>
                <a:srgbClr val="3E3E3E"/>
              </a:solidFill>
              <a:effectLst/>
              <a:latin typeface="Arial" panose="020B0604020202020204" pitchFamily="34" charset="0"/>
            </a:endParaRPr>
          </a:p>
          <a:p>
            <a:pPr algn="l"/>
            <a:r>
              <a:rPr lang="en-US" sz="1400" b="1" i="0" dirty="0">
                <a:solidFill>
                  <a:srgbClr val="3E3E3E"/>
                </a:solidFill>
                <a:effectLst/>
                <a:latin typeface="Calibri" panose="020F0502020204030204" pitchFamily="34" charset="0"/>
              </a:rPr>
              <a:t>Trailblazer District Kernel</a:t>
            </a:r>
            <a:endParaRPr lang="en-US" sz="1400" b="0" i="0" dirty="0">
              <a:solidFill>
                <a:srgbClr val="3E3E3E"/>
              </a:solidFill>
              <a:effectLst/>
              <a:latin typeface="Arial" panose="020B0604020202020204" pitchFamily="34" charset="0"/>
            </a:endParaRPr>
          </a:p>
          <a:p>
            <a:pPr algn="l"/>
            <a:r>
              <a:rPr lang="en-US" sz="1400" b="0" i="0" dirty="0">
                <a:solidFill>
                  <a:srgbClr val="3E3E3E"/>
                </a:solidFill>
                <a:effectLst/>
                <a:latin typeface="Calibri" panose="020F0502020204030204" pitchFamily="34" charset="0"/>
              </a:rPr>
              <a:t>Angie Awe</a:t>
            </a:r>
            <a:endParaRPr lang="en-US" sz="1400" b="0" i="0" dirty="0">
              <a:solidFill>
                <a:srgbClr val="3E3E3E"/>
              </a:solidFill>
              <a:effectLst/>
              <a:latin typeface="Arial" panose="020B0604020202020204" pitchFamily="34" charset="0"/>
            </a:endParaRPr>
          </a:p>
          <a:p>
            <a:pPr algn="l"/>
            <a:r>
              <a:rPr lang="en-US" sz="1400" b="1" i="0" u="none" strike="noStrike" dirty="0">
                <a:solidFill>
                  <a:srgbClr val="2C74FF"/>
                </a:solidFill>
                <a:effectLst/>
                <a:latin typeface="Calibri" panose="020F0502020204030204" pitchFamily="34" charset="0"/>
                <a:hlinkClick r:id="rId10"/>
              </a:rPr>
              <a:t>Angie-awe@hotmail.com</a:t>
            </a:r>
            <a:endParaRPr lang="en-US" sz="1400" b="0" i="0" dirty="0">
              <a:solidFill>
                <a:srgbClr val="3E3E3E"/>
              </a:solidFill>
              <a:effectLst/>
              <a:latin typeface="Arial" panose="020B0604020202020204" pitchFamily="34" charset="0"/>
            </a:endParaRPr>
          </a:p>
          <a:p>
            <a:pPr algn="l"/>
            <a:endParaRPr lang="en-US" sz="1400" b="0" i="0" dirty="0">
              <a:solidFill>
                <a:srgbClr val="3E3E3E"/>
              </a:solidFill>
              <a:effectLst/>
              <a:latin typeface="Arial" panose="020B0604020202020204" pitchFamily="34" charset="0"/>
            </a:endParaRPr>
          </a:p>
          <a:p>
            <a:pPr algn="l"/>
            <a:r>
              <a:rPr lang="en-US" sz="1400" b="1" i="0" dirty="0">
                <a:solidFill>
                  <a:srgbClr val="3E3E3E"/>
                </a:solidFill>
                <a:effectLst/>
                <a:latin typeface="Calibri" panose="020F0502020204030204" pitchFamily="34" charset="0"/>
              </a:rPr>
              <a:t>NW </a:t>
            </a:r>
            <a:r>
              <a:rPr lang="en-US" sz="1400" b="1" i="0" dirty="0" err="1">
                <a:solidFill>
                  <a:srgbClr val="3E3E3E"/>
                </a:solidFill>
                <a:effectLst/>
                <a:latin typeface="Calibri" panose="020F0502020204030204" pitchFamily="34" charset="0"/>
              </a:rPr>
              <a:t>Iow</a:t>
            </a:r>
            <a:r>
              <a:rPr lang="en-US" sz="1400" b="1" i="0" dirty="0">
                <a:solidFill>
                  <a:srgbClr val="3E3E3E"/>
                </a:solidFill>
                <a:effectLst/>
                <a:latin typeface="Calibri" panose="020F0502020204030204" pitchFamily="34" charset="0"/>
              </a:rPr>
              <a:t> District Kernel</a:t>
            </a:r>
            <a:endParaRPr lang="en-US" sz="1400" b="0" i="0" dirty="0">
              <a:solidFill>
                <a:srgbClr val="3E3E3E"/>
              </a:solidFill>
              <a:effectLst/>
              <a:latin typeface="Arial" panose="020B0604020202020204" pitchFamily="34" charset="0"/>
            </a:endParaRPr>
          </a:p>
          <a:p>
            <a:pPr algn="l"/>
            <a:r>
              <a:rPr lang="en-US" sz="1400" b="0" i="0" dirty="0" err="1">
                <a:solidFill>
                  <a:srgbClr val="3E3E3E"/>
                </a:solidFill>
                <a:effectLst/>
                <a:latin typeface="Calibri" panose="020F0502020204030204" pitchFamily="34" charset="0"/>
              </a:rPr>
              <a:t>Jobina</a:t>
            </a:r>
            <a:r>
              <a:rPr lang="en-US" sz="1400" b="0" i="0" dirty="0">
                <a:solidFill>
                  <a:srgbClr val="3E3E3E"/>
                </a:solidFill>
                <a:effectLst/>
                <a:latin typeface="Calibri" panose="020F0502020204030204" pitchFamily="34" charset="0"/>
              </a:rPr>
              <a:t> Kirby</a:t>
            </a:r>
            <a:endParaRPr lang="en-US" sz="1400" b="0" i="0" dirty="0">
              <a:solidFill>
                <a:srgbClr val="3E3E3E"/>
              </a:solidFill>
              <a:effectLst/>
              <a:latin typeface="Arial" panose="020B0604020202020204" pitchFamily="34" charset="0"/>
            </a:endParaRPr>
          </a:p>
          <a:p>
            <a:pPr algn="l"/>
            <a:r>
              <a:rPr lang="en-US" sz="1400" b="1" i="0" u="none" strike="noStrike" dirty="0">
                <a:solidFill>
                  <a:srgbClr val="2C74FF"/>
                </a:solidFill>
                <a:effectLst/>
                <a:latin typeface="Calibri" panose="020F0502020204030204" pitchFamily="34" charset="0"/>
                <a:hlinkClick r:id="rId11"/>
              </a:rPr>
              <a:t>kirbygj@yahoo.com</a:t>
            </a:r>
            <a:endParaRPr lang="en-US" sz="1400" b="0" i="0" dirty="0">
              <a:solidFill>
                <a:srgbClr val="3E3E3E"/>
              </a:solidFill>
              <a:effectLst/>
              <a:latin typeface="Arial" panose="020B0604020202020204" pitchFamily="34" charset="0"/>
            </a:endParaRPr>
          </a:p>
          <a:p>
            <a:pPr algn="l"/>
            <a:br>
              <a:rPr lang="en-US" sz="1400" b="0" i="0" dirty="0">
                <a:solidFill>
                  <a:srgbClr val="3E3E3E"/>
                </a:solidFill>
                <a:effectLst/>
                <a:latin typeface="Arial" panose="020B0604020202020204" pitchFamily="34" charset="0"/>
              </a:rPr>
            </a:br>
            <a:endParaRPr lang="en-US" sz="1400" b="0" i="0" dirty="0">
              <a:solidFill>
                <a:srgbClr val="3E3E3E"/>
              </a:solidFill>
              <a:effectLst/>
              <a:latin typeface="Arial" panose="020B0604020202020204" pitchFamily="34" charset="0"/>
            </a:endParaRPr>
          </a:p>
          <a:p>
            <a:pPr algn="l"/>
            <a:r>
              <a:rPr lang="en-US" sz="1400" b="1" i="0" dirty="0">
                <a:solidFill>
                  <a:srgbClr val="3E3E3E"/>
                </a:solidFill>
                <a:effectLst/>
                <a:latin typeface="Calibri" panose="020F0502020204030204" pitchFamily="34" charset="0"/>
              </a:rPr>
              <a:t>War Eagle District Kernel</a:t>
            </a:r>
            <a:endParaRPr lang="en-US" sz="1400" b="0" i="0" dirty="0">
              <a:solidFill>
                <a:srgbClr val="3E3E3E"/>
              </a:solidFill>
              <a:effectLst/>
              <a:latin typeface="Arial" panose="020B0604020202020204" pitchFamily="34" charset="0"/>
            </a:endParaRPr>
          </a:p>
          <a:p>
            <a:pPr algn="l"/>
            <a:r>
              <a:rPr lang="en-US" sz="1400" b="0" i="0" dirty="0">
                <a:solidFill>
                  <a:srgbClr val="3E3E3E"/>
                </a:solidFill>
                <a:effectLst/>
                <a:latin typeface="Calibri" panose="020F0502020204030204" pitchFamily="34" charset="0"/>
              </a:rPr>
              <a:t>Bill Splitter</a:t>
            </a:r>
            <a:endParaRPr lang="en-US" sz="1400" b="0" i="0" dirty="0">
              <a:solidFill>
                <a:srgbClr val="3E3E3E"/>
              </a:solidFill>
              <a:effectLst/>
              <a:latin typeface="Arial" panose="020B0604020202020204" pitchFamily="34" charset="0"/>
            </a:endParaRPr>
          </a:p>
          <a:p>
            <a:pPr algn="l"/>
            <a:r>
              <a:rPr lang="en-US" sz="1400" b="1" i="0" u="none" strike="noStrike" dirty="0">
                <a:solidFill>
                  <a:srgbClr val="2C74FF"/>
                </a:solidFill>
                <a:effectLst/>
                <a:latin typeface="Calibri" panose="020F0502020204030204" pitchFamily="34" charset="0"/>
                <a:hlinkClick r:id="rId12"/>
              </a:rPr>
              <a:t>Williamsplitter@yahoo.com</a:t>
            </a:r>
            <a:endParaRPr lang="en-US" sz="1400" b="0" i="0" dirty="0">
              <a:solidFill>
                <a:srgbClr val="3E3E3E"/>
              </a:solidFill>
              <a:effectLst/>
              <a:latin typeface="Arial" panose="020B0604020202020204" pitchFamily="34" charset="0"/>
            </a:endParaRPr>
          </a:p>
          <a:p>
            <a:pPr algn="l"/>
            <a:endParaRPr lang="en-US" sz="1400" b="0" i="0" dirty="0">
              <a:solidFill>
                <a:srgbClr val="3E3E3E"/>
              </a:solidFill>
              <a:effectLst/>
              <a:latin typeface="Arial" panose="020B0604020202020204" pitchFamily="34" charset="0"/>
            </a:endParaRPr>
          </a:p>
          <a:p>
            <a:pPr algn="l"/>
            <a:r>
              <a:rPr lang="en-US" sz="1400" b="1" i="0" dirty="0">
                <a:solidFill>
                  <a:srgbClr val="3E3E3E"/>
                </a:solidFill>
                <a:effectLst/>
                <a:latin typeface="Calibri" panose="020F0502020204030204" pitchFamily="34" charset="0"/>
              </a:rPr>
              <a:t>Wagon Wheel District Kernel</a:t>
            </a:r>
            <a:endParaRPr lang="en-US" sz="1400" b="0" i="0" dirty="0">
              <a:solidFill>
                <a:srgbClr val="3E3E3E"/>
              </a:solidFill>
              <a:effectLst/>
              <a:latin typeface="Arial" panose="020B0604020202020204" pitchFamily="34" charset="0"/>
            </a:endParaRPr>
          </a:p>
          <a:p>
            <a:pPr algn="l"/>
            <a:r>
              <a:rPr lang="en-US" sz="1400" b="0" i="0" dirty="0">
                <a:solidFill>
                  <a:srgbClr val="3E3E3E"/>
                </a:solidFill>
                <a:effectLst/>
                <a:latin typeface="Calibri" panose="020F0502020204030204" pitchFamily="34" charset="0"/>
              </a:rPr>
              <a:t>Vacant</a:t>
            </a:r>
            <a:endParaRPr lang="en-US" sz="1400" b="0" i="0" dirty="0">
              <a:solidFill>
                <a:srgbClr val="3E3E3E"/>
              </a:solidFill>
              <a:effectLst/>
              <a:latin typeface="Arial" panose="020B0604020202020204" pitchFamily="34" charset="0"/>
            </a:endParaRPr>
          </a:p>
          <a:p>
            <a:pPr algn="l"/>
            <a:r>
              <a:rPr lang="en-US" sz="1400" b="1" i="0" u="none" strike="noStrike" dirty="0">
                <a:solidFill>
                  <a:srgbClr val="2C74FF"/>
                </a:solidFill>
                <a:effectLst/>
                <a:latin typeface="Calibri" panose="020F0502020204030204" pitchFamily="34" charset="0"/>
                <a:hlinkClick r:id="rId13"/>
              </a:rPr>
              <a:t>wwdpopcorn@gmail.com</a:t>
            </a:r>
            <a:endParaRPr lang="en-US" sz="1400" b="0" i="0" dirty="0">
              <a:solidFill>
                <a:srgbClr val="3E3E3E"/>
              </a:solidFill>
              <a:effectLst/>
              <a:latin typeface="Arial" panose="020B0604020202020204" pitchFamily="34" charset="0"/>
            </a:endParaRPr>
          </a:p>
          <a:p>
            <a:pPr algn="l"/>
            <a:endParaRPr lang="en-US" sz="1400" b="0" i="0" dirty="0">
              <a:solidFill>
                <a:srgbClr val="3E3E3E"/>
              </a:solidFill>
              <a:effectLst/>
              <a:latin typeface="Arial" panose="020B0604020202020204" pitchFamily="34" charset="0"/>
            </a:endParaRPr>
          </a:p>
          <a:p>
            <a:pPr algn="l"/>
            <a:r>
              <a:rPr lang="en-US" sz="1400" b="1" i="0" dirty="0">
                <a:solidFill>
                  <a:srgbClr val="3E3E3E"/>
                </a:solidFill>
                <a:effectLst/>
                <a:latin typeface="Calibri" panose="020F0502020204030204" pitchFamily="34" charset="0"/>
              </a:rPr>
              <a:t>Council Kernel</a:t>
            </a:r>
            <a:endParaRPr lang="en-US" sz="1400" b="0" i="0" dirty="0">
              <a:solidFill>
                <a:srgbClr val="3E3E3E"/>
              </a:solidFill>
              <a:effectLst/>
              <a:latin typeface="Arial" panose="020B0604020202020204" pitchFamily="34" charset="0"/>
            </a:endParaRPr>
          </a:p>
          <a:p>
            <a:pPr algn="l"/>
            <a:r>
              <a:rPr lang="en-US" sz="1400" b="0" i="0" dirty="0">
                <a:solidFill>
                  <a:srgbClr val="3E3E3E"/>
                </a:solidFill>
                <a:effectLst/>
                <a:latin typeface="Calibri" panose="020F0502020204030204" pitchFamily="34" charset="0"/>
              </a:rPr>
              <a:t>Danessa Hemmer</a:t>
            </a:r>
            <a:endParaRPr lang="en-US" sz="1400" b="0" i="0" dirty="0">
              <a:solidFill>
                <a:srgbClr val="3E3E3E"/>
              </a:solidFill>
              <a:effectLst/>
              <a:latin typeface="Arial" panose="020B0604020202020204" pitchFamily="34" charset="0"/>
            </a:endParaRPr>
          </a:p>
          <a:p>
            <a:pPr algn="l"/>
            <a:r>
              <a:rPr lang="en-US" sz="1400" b="1" i="0" u="none" strike="noStrike" dirty="0">
                <a:solidFill>
                  <a:srgbClr val="2C74FF"/>
                </a:solidFill>
                <a:effectLst/>
                <a:latin typeface="Calibri" panose="020F0502020204030204" pitchFamily="34" charset="0"/>
                <a:hlinkClick r:id="rId14"/>
              </a:rPr>
              <a:t>MACPopcorn360@gmail.com</a:t>
            </a:r>
            <a:endParaRPr lang="en-US" sz="1400" b="0" i="0" dirty="0">
              <a:solidFill>
                <a:srgbClr val="3E3E3E"/>
              </a:solidFill>
              <a:effectLst/>
              <a:latin typeface="Arial" panose="020B0604020202020204" pitchFamily="34" charset="0"/>
            </a:endParaRPr>
          </a:p>
          <a:p>
            <a:pPr algn="l"/>
            <a:endParaRPr lang="en-US" sz="1400" b="0" i="0" dirty="0">
              <a:solidFill>
                <a:srgbClr val="3E3E3E"/>
              </a:solidFill>
              <a:effectLst/>
              <a:latin typeface="Arial" panose="020B0604020202020204" pitchFamily="34" charset="0"/>
            </a:endParaRPr>
          </a:p>
          <a:p>
            <a:pPr algn="l"/>
            <a:r>
              <a:rPr lang="en-US" sz="1400" b="1" i="0" dirty="0">
                <a:solidFill>
                  <a:srgbClr val="3E3E3E"/>
                </a:solidFill>
                <a:effectLst/>
                <a:latin typeface="Calibri" panose="020F0502020204030204" pitchFamily="34" charset="0"/>
              </a:rPr>
              <a:t>Council Popcorn Staff Advisor</a:t>
            </a:r>
            <a:endParaRPr lang="en-US" sz="1400" b="0" i="0" dirty="0">
              <a:solidFill>
                <a:srgbClr val="3E3E3E"/>
              </a:solidFill>
              <a:effectLst/>
              <a:latin typeface="Arial" panose="020B0604020202020204" pitchFamily="34" charset="0"/>
            </a:endParaRPr>
          </a:p>
          <a:p>
            <a:pPr algn="l"/>
            <a:r>
              <a:rPr lang="en-US" sz="1400" b="0" i="0" dirty="0">
                <a:solidFill>
                  <a:srgbClr val="3E3E3E"/>
                </a:solidFill>
                <a:effectLst/>
                <a:latin typeface="Calibri" panose="020F0502020204030204" pitchFamily="34" charset="0"/>
              </a:rPr>
              <a:t>Tina Douglas</a:t>
            </a:r>
            <a:endParaRPr lang="en-US" sz="1400" b="0" i="0" dirty="0">
              <a:solidFill>
                <a:srgbClr val="3E3E3E"/>
              </a:solidFill>
              <a:effectLst/>
              <a:latin typeface="Arial" panose="020B0604020202020204" pitchFamily="34" charset="0"/>
            </a:endParaRPr>
          </a:p>
          <a:p>
            <a:pPr algn="l"/>
            <a:r>
              <a:rPr lang="en-US" sz="1400" b="1" i="0" u="none" strike="noStrike" dirty="0">
                <a:solidFill>
                  <a:srgbClr val="2C74FF"/>
                </a:solidFill>
                <a:effectLst/>
                <a:latin typeface="Calibri" panose="020F0502020204030204" pitchFamily="34" charset="0"/>
                <a:hlinkClick r:id="rId15"/>
              </a:rPr>
              <a:t>Tina.Douglas@scouting.org</a:t>
            </a:r>
            <a:endParaRPr lang="en-US" sz="1400" b="0" i="0" dirty="0">
              <a:solidFill>
                <a:srgbClr val="3E3E3E"/>
              </a:solidFill>
              <a:effectLst/>
              <a:latin typeface="Arial" panose="020B0604020202020204" pitchFamily="34" charset="0"/>
            </a:endParaRPr>
          </a:p>
          <a:p>
            <a:pPr marL="0" marR="0">
              <a:spcBef>
                <a:spcPts val="0"/>
              </a:spcBef>
              <a:spcAft>
                <a:spcPts val="0"/>
              </a:spcAft>
            </a:pPr>
            <a:r>
              <a:rPr lang="en-US" sz="1400" b="1" dirty="0">
                <a:effectLst/>
                <a:latin typeface="Helvetica" panose="020B0604020202020204" pitchFamily="34" charset="0"/>
                <a:ea typeface="Times New Roman" panose="02020603050405020304" pitchFamily="18" charset="0"/>
                <a:cs typeface="Helvetica" panose="020B0604020202020204" pitchFamily="34" charset="0"/>
              </a:rPr>
              <a:t> </a:t>
            </a:r>
            <a:endParaRPr lang="en-US" sz="1400" b="1" dirty="0">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3909239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ABC45CF5-32D6-596C-9A7C-2CBAD80A30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307093" y="314769"/>
            <a:ext cx="11577812" cy="707578"/>
          </a:xfrm>
          <a:prstGeom prst="rect">
            <a:avLst/>
          </a:prstGeom>
          <a:noFill/>
        </p:spPr>
        <p:txBody>
          <a:bodyPr wrap="square" rtlCol="0">
            <a:noAutofit/>
          </a:bodyPr>
          <a:lstStyle/>
          <a:p>
            <a:r>
              <a:rPr lang="en-US" sz="4000" b="1">
                <a:solidFill>
                  <a:schemeClr val="bg1"/>
                </a:solidFill>
                <a:latin typeface="Helvetica" pitchFamily="2" charset="0"/>
              </a:rPr>
              <a:t>Contacts &amp; Resources</a:t>
            </a:r>
          </a:p>
        </p:txBody>
      </p:sp>
      <p:sp>
        <p:nvSpPr>
          <p:cNvPr id="6" name="Shape 261">
            <a:extLst>
              <a:ext uri="{FF2B5EF4-FFF2-40B4-BE49-F238E27FC236}">
                <a16:creationId xmlns:a16="http://schemas.microsoft.com/office/drawing/2014/main" id="{BD5F1832-7737-4054-B69F-501A062C68C7}"/>
              </a:ext>
            </a:extLst>
          </p:cNvPr>
          <p:cNvSpPr/>
          <p:nvPr/>
        </p:nvSpPr>
        <p:spPr>
          <a:xfrm rot="16200000">
            <a:off x="-262150" y="3699120"/>
            <a:ext cx="4115872" cy="26007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309552">
              <a:lnSpc>
                <a:spcPct val="80000"/>
              </a:lnSpc>
              <a:defRPr sz="1800"/>
            </a:pPr>
            <a:endParaRPr lang="en-US" sz="1800" b="1" kern="0">
              <a:latin typeface="Helvetica Neue Condensed Black" charset="0"/>
              <a:ea typeface="Helvetica Neue Condensed Black" charset="0"/>
              <a:cs typeface="Helvetica Neue Condensed Black" charset="0"/>
              <a:sym typeface="BebasNeueRegular"/>
            </a:endParaRPr>
          </a:p>
        </p:txBody>
      </p:sp>
      <p:sp>
        <p:nvSpPr>
          <p:cNvPr id="9" name="TextBox 8">
            <a:extLst>
              <a:ext uri="{FF2B5EF4-FFF2-40B4-BE49-F238E27FC236}">
                <a16:creationId xmlns:a16="http://schemas.microsoft.com/office/drawing/2014/main" id="{FB800EE9-3A54-4316-8940-BAAF622D23ED}"/>
              </a:ext>
            </a:extLst>
          </p:cNvPr>
          <p:cNvSpPr txBox="1"/>
          <p:nvPr/>
        </p:nvSpPr>
        <p:spPr>
          <a:xfrm>
            <a:off x="477534" y="1628552"/>
            <a:ext cx="9942272" cy="4401205"/>
          </a:xfrm>
          <a:prstGeom prst="rect">
            <a:avLst/>
          </a:prstGeom>
          <a:noFill/>
        </p:spPr>
        <p:txBody>
          <a:bodyPr wrap="square" lIns="91440" tIns="45720" rIns="91440" bIns="45720" anchor="t">
            <a:spAutoFit/>
          </a:bodyPr>
          <a:lstStyle/>
          <a:p>
            <a:pPr marL="0" marR="0">
              <a:spcBef>
                <a:spcPts val="0"/>
              </a:spcBef>
              <a:spcAft>
                <a:spcPts val="0"/>
              </a:spcAft>
            </a:pPr>
            <a:r>
              <a:rPr lang="en-US" sz="2800" dirty="0">
                <a:latin typeface="Helvetica" panose="020B0604020202020204" pitchFamily="34" charset="0"/>
                <a:ea typeface="Times New Roman" panose="02020603050405020304" pitchFamily="18" charset="0"/>
                <a:cs typeface="Helvetica" panose="020B0604020202020204" pitchFamily="34" charset="0"/>
              </a:rPr>
              <a:t>Please visit </a:t>
            </a:r>
            <a:r>
              <a:rPr lang="en-US" sz="2800" dirty="0">
                <a:latin typeface="Helvetica" panose="020B0604020202020204" pitchFamily="34" charset="0"/>
                <a:ea typeface="Times New Roman" panose="02020603050405020304" pitchFamily="18" charset="0"/>
                <a:cs typeface="Helvetica" panose="020B0604020202020204" pitchFamily="34" charset="0"/>
                <a:hlinkClick r:id="rId4"/>
              </a:rPr>
              <a:t>MAC Scouting Tools &gt;Popcorn</a:t>
            </a:r>
            <a:r>
              <a:rPr lang="en-US" sz="2800" dirty="0">
                <a:latin typeface="Helvetica" panose="020B0604020202020204" pitchFamily="34" charset="0"/>
                <a:ea typeface="Times New Roman" panose="02020603050405020304" pitchFamily="18" charset="0"/>
                <a:cs typeface="Helvetica" panose="020B0604020202020204" pitchFamily="34" charset="0"/>
              </a:rPr>
              <a:t> for resources for a successful campaign</a:t>
            </a:r>
          </a:p>
          <a:p>
            <a:pPr marL="0" marR="0">
              <a:spcBef>
                <a:spcPts val="0"/>
              </a:spcBef>
              <a:spcAft>
                <a:spcPts val="0"/>
              </a:spcAft>
            </a:pPr>
            <a:endParaRPr lang="en-US" sz="2800" b="1" dirty="0">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800" b="1" dirty="0">
                <a:latin typeface="Helvetica" panose="020B0604020202020204" pitchFamily="34" charset="0"/>
                <a:ea typeface="Times New Roman" panose="02020603050405020304" pitchFamily="18" charset="0"/>
                <a:cs typeface="Helvetica" panose="020B0604020202020204" pitchFamily="34" charset="0"/>
                <a:hlinkClick r:id="rId5"/>
              </a:rPr>
              <a:t>	   Mid-America Council Popcorn Facebook group</a:t>
            </a:r>
            <a:endParaRPr lang="en-US" sz="2800" b="1" dirty="0">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endParaRPr lang="en-US" sz="2800" b="1" dirty="0">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endParaRPr lang="en-US" sz="2800" b="1" dirty="0">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endParaRPr lang="en-US" sz="2800" b="1" dirty="0">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800" b="1" dirty="0">
                <a:effectLst/>
                <a:latin typeface="Helvetica" panose="020B0604020202020204" pitchFamily="34" charset="0"/>
                <a:ea typeface="Times New Roman" panose="02020603050405020304" pitchFamily="18" charset="0"/>
                <a:cs typeface="Helvetica" panose="020B0604020202020204" pitchFamily="34" charset="0"/>
                <a:hlinkClick r:id="rId4"/>
              </a:rPr>
              <a:t>MAC@scouting.org</a:t>
            </a:r>
            <a:endParaRPr lang="en-US" sz="2800" b="1" dirty="0">
              <a:latin typeface="Helvetica" panose="020B0604020202020204" pitchFamily="34" charset="0"/>
              <a:ea typeface="Times New Roman" panose="02020603050405020304" pitchFamily="18" charset="0"/>
              <a:cs typeface="Helvetica" panose="020B0604020202020204" pitchFamily="34" charset="0"/>
            </a:endParaRPr>
          </a:p>
          <a:p>
            <a:pPr marL="0" marR="0">
              <a:spcBef>
                <a:spcPts val="0"/>
              </a:spcBef>
              <a:spcAft>
                <a:spcPts val="0"/>
              </a:spcAft>
            </a:pPr>
            <a:r>
              <a:rPr lang="en-US" sz="2800" dirty="0">
                <a:effectLst/>
                <a:latin typeface="Helvetica" panose="020B0604020202020204" pitchFamily="34" charset="0"/>
                <a:ea typeface="Times New Roman" panose="02020603050405020304" pitchFamily="18" charset="0"/>
                <a:cs typeface="Helvetica" panose="020B0604020202020204" pitchFamily="34" charset="0"/>
              </a:rPr>
              <a:t>Text/chat (402)431-9272 OR from mac-bsa.org </a:t>
            </a:r>
          </a:p>
          <a:p>
            <a:pPr marL="0" marR="0">
              <a:spcBef>
                <a:spcPts val="0"/>
              </a:spcBef>
              <a:spcAft>
                <a:spcPts val="0"/>
              </a:spcAft>
            </a:pPr>
            <a:r>
              <a:rPr lang="en-US" sz="2800" b="1" dirty="0">
                <a:effectLst/>
                <a:latin typeface="Helvetica" panose="020B0604020202020204" pitchFamily="34" charset="0"/>
                <a:ea typeface="Times New Roman" panose="02020603050405020304" pitchFamily="18" charset="0"/>
                <a:cs typeface="Helvetica" panose="020B0604020202020204" pitchFamily="34" charset="0"/>
              </a:rPr>
              <a:t> </a:t>
            </a:r>
            <a:endParaRPr lang="en-US" sz="2800" b="1" dirty="0">
              <a:latin typeface="Helvetica" panose="020B0604020202020204" pitchFamily="34" charset="0"/>
              <a:ea typeface="Times New Roman" panose="02020603050405020304" pitchFamily="18" charset="0"/>
              <a:cs typeface="Helvetica" panose="020B0604020202020204" pitchFamily="34" charset="0"/>
            </a:endParaRPr>
          </a:p>
        </p:txBody>
      </p:sp>
      <p:pic>
        <p:nvPicPr>
          <p:cNvPr id="3" name="Picture 2">
            <a:extLst>
              <a:ext uri="{FF2B5EF4-FFF2-40B4-BE49-F238E27FC236}">
                <a16:creationId xmlns:a16="http://schemas.microsoft.com/office/drawing/2014/main" id="{EE41E694-1AF1-024D-FF46-E3EDEC1EA119}"/>
              </a:ext>
            </a:extLst>
          </p:cNvPr>
          <p:cNvPicPr>
            <a:picLocks noChangeAspect="1"/>
          </p:cNvPicPr>
          <p:nvPr/>
        </p:nvPicPr>
        <p:blipFill rotWithShape="1">
          <a:blip r:embed="rId6"/>
          <a:srcRect t="2818" r="15201"/>
          <a:stretch/>
        </p:blipFill>
        <p:spPr>
          <a:xfrm>
            <a:off x="9499600" y="4970259"/>
            <a:ext cx="2507225" cy="1614317"/>
          </a:xfrm>
          <a:prstGeom prst="rect">
            <a:avLst/>
          </a:prstGeom>
        </p:spPr>
      </p:pic>
      <p:sp>
        <p:nvSpPr>
          <p:cNvPr id="4" name="Arrow: Right 3">
            <a:extLst>
              <a:ext uri="{FF2B5EF4-FFF2-40B4-BE49-F238E27FC236}">
                <a16:creationId xmlns:a16="http://schemas.microsoft.com/office/drawing/2014/main" id="{DD76A1E5-C468-63BE-A721-C2D4DC64B94E}"/>
              </a:ext>
            </a:extLst>
          </p:cNvPr>
          <p:cNvSpPr/>
          <p:nvPr/>
        </p:nvSpPr>
        <p:spPr>
          <a:xfrm>
            <a:off x="8296398" y="5287013"/>
            <a:ext cx="1018028" cy="1974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r code&#10;&#10;Description automatically generated">
            <a:extLst>
              <a:ext uri="{FF2B5EF4-FFF2-40B4-BE49-F238E27FC236}">
                <a16:creationId xmlns:a16="http://schemas.microsoft.com/office/drawing/2014/main" id="{C3EFC291-997E-8E53-BD38-466BB214AA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6584" y="1399977"/>
            <a:ext cx="1693464" cy="1693464"/>
          </a:xfrm>
          <a:prstGeom prst="rect">
            <a:avLst/>
          </a:prstGeom>
        </p:spPr>
      </p:pic>
      <p:pic>
        <p:nvPicPr>
          <p:cNvPr id="10" name="Picture 9" descr="Qr code&#10;&#10;Description automatically generated">
            <a:extLst>
              <a:ext uri="{FF2B5EF4-FFF2-40B4-BE49-F238E27FC236}">
                <a16:creationId xmlns:a16="http://schemas.microsoft.com/office/drawing/2014/main" id="{B9AF8A16-C840-FDA4-1488-45CC523B97B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061" y="2711448"/>
            <a:ext cx="1228725" cy="1228725"/>
          </a:xfrm>
          <a:prstGeom prst="rect">
            <a:avLst/>
          </a:prstGeom>
        </p:spPr>
      </p:pic>
    </p:spTree>
    <p:extLst>
      <p:ext uri="{BB962C8B-B14F-4D97-AF65-F5344CB8AC3E}">
        <p14:creationId xmlns:p14="http://schemas.microsoft.com/office/powerpoint/2010/main" val="1042401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206F2913-E9E4-9CC4-BCA5-AC8AC537E3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10573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465CA526-5173-FE57-314B-F2D82AC1E6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72955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 application, email&#10;&#10;Description automatically generated">
            <a:extLst>
              <a:ext uri="{FF2B5EF4-FFF2-40B4-BE49-F238E27FC236}">
                <a16:creationId xmlns:a16="http://schemas.microsoft.com/office/drawing/2014/main" id="{11853ADB-018B-A853-5647-4222A730E5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E6DB890-B547-3827-13CF-01CD538F71BA}"/>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A Successful Sale</a:t>
            </a:r>
          </a:p>
        </p:txBody>
      </p:sp>
    </p:spTree>
    <p:extLst>
      <p:ext uri="{BB962C8B-B14F-4D97-AF65-F5344CB8AC3E}">
        <p14:creationId xmlns:p14="http://schemas.microsoft.com/office/powerpoint/2010/main" val="265582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19C84132-8AB8-BCC7-5202-169024243C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6805AB4C-D085-9266-C1C8-D838451F1419}"/>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A Successful Sale</a:t>
            </a:r>
          </a:p>
        </p:txBody>
      </p:sp>
    </p:spTree>
    <p:extLst>
      <p:ext uri="{BB962C8B-B14F-4D97-AF65-F5344CB8AC3E}">
        <p14:creationId xmlns:p14="http://schemas.microsoft.com/office/powerpoint/2010/main" val="140822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 sign&#10;&#10;Description automatically generated">
            <a:extLst>
              <a:ext uri="{FF2B5EF4-FFF2-40B4-BE49-F238E27FC236}">
                <a16:creationId xmlns:a16="http://schemas.microsoft.com/office/drawing/2014/main" id="{A9B3C6D9-8AEC-7FB5-1ADE-C3BAFC466AE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3148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C2893353-B98B-C9BE-A34C-A22B14D91E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756"/>
            <a:ext cx="12192000" cy="6858000"/>
          </a:xfrm>
          <a:prstGeom prst="rect">
            <a:avLst/>
          </a:prstGeom>
        </p:spPr>
      </p:pic>
      <p:sp>
        <p:nvSpPr>
          <p:cNvPr id="5" name="TextBox 4">
            <a:extLst>
              <a:ext uri="{FF2B5EF4-FFF2-40B4-BE49-F238E27FC236}">
                <a16:creationId xmlns:a16="http://schemas.microsoft.com/office/drawing/2014/main" id="{4F803C4D-E47D-42AF-B215-25A2B9EBFE17}"/>
              </a:ext>
            </a:extLst>
          </p:cNvPr>
          <p:cNvSpPr txBox="1"/>
          <p:nvPr/>
        </p:nvSpPr>
        <p:spPr>
          <a:xfrm>
            <a:off x="187153" y="355853"/>
            <a:ext cx="11577812" cy="707578"/>
          </a:xfrm>
          <a:prstGeom prst="rect">
            <a:avLst/>
          </a:prstGeom>
          <a:noFill/>
        </p:spPr>
        <p:txBody>
          <a:bodyPr wrap="square" rtlCol="0">
            <a:noAutofit/>
          </a:bodyPr>
          <a:lstStyle/>
          <a:p>
            <a:r>
              <a:rPr lang="en-US" sz="4000" b="1">
                <a:solidFill>
                  <a:schemeClr val="bg1"/>
                </a:solidFill>
                <a:latin typeface="Helvetica" pitchFamily="2" charset="0"/>
              </a:rPr>
              <a:t>Ways to Sell</a:t>
            </a:r>
          </a:p>
        </p:txBody>
      </p:sp>
      <p:sp>
        <p:nvSpPr>
          <p:cNvPr id="6" name="Shape 261">
            <a:extLst>
              <a:ext uri="{FF2B5EF4-FFF2-40B4-BE49-F238E27FC236}">
                <a16:creationId xmlns:a16="http://schemas.microsoft.com/office/drawing/2014/main" id="{BD5F1832-7737-4054-B69F-501A062C68C7}"/>
              </a:ext>
            </a:extLst>
          </p:cNvPr>
          <p:cNvSpPr/>
          <p:nvPr/>
        </p:nvSpPr>
        <p:spPr>
          <a:xfrm rot="16200000">
            <a:off x="-262150" y="3699120"/>
            <a:ext cx="4115872" cy="260071"/>
          </a:xfrm>
          <a:prstGeom prst="rect">
            <a:avLst/>
          </a:prstGeom>
          <a:ln w="12700">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defTabSz="309552">
              <a:lnSpc>
                <a:spcPct val="80000"/>
              </a:lnSpc>
              <a:defRPr sz="1800"/>
            </a:pPr>
            <a:endParaRPr lang="en-US" sz="1800" b="1" kern="0">
              <a:latin typeface="Helvetica Neue Condensed Black" charset="0"/>
              <a:ea typeface="Helvetica Neue Condensed Black" charset="0"/>
              <a:cs typeface="Helvetica Neue Condensed Black" charset="0"/>
              <a:sym typeface="BebasNeueRegular"/>
            </a:endParaRPr>
          </a:p>
        </p:txBody>
      </p:sp>
    </p:spTree>
    <p:extLst>
      <p:ext uri="{BB962C8B-B14F-4D97-AF65-F5344CB8AC3E}">
        <p14:creationId xmlns:p14="http://schemas.microsoft.com/office/powerpoint/2010/main" val="99087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07167D-CE3B-4F86-BB97-20F9374ED6EC}"/>
              </a:ext>
            </a:extLst>
          </p:cNvPr>
          <p:cNvSpPr txBox="1"/>
          <p:nvPr/>
        </p:nvSpPr>
        <p:spPr>
          <a:xfrm>
            <a:off x="325344" y="2605311"/>
            <a:ext cx="5149516" cy="1647378"/>
          </a:xfrm>
          <a:prstGeom prst="rect">
            <a:avLst/>
          </a:prstGeom>
          <a:noFill/>
        </p:spPr>
        <p:txBody>
          <a:bodyPr wrap="square" rtlCol="0">
            <a:noAutofit/>
          </a:bodyPr>
          <a:lstStyle/>
          <a:p>
            <a:pPr algn="ctr"/>
            <a:r>
              <a:rPr lang="en-US" sz="4800" b="1">
                <a:solidFill>
                  <a:schemeClr val="bg1"/>
                </a:solidFill>
                <a:latin typeface="Helvetica" pitchFamily="2" charset="0"/>
              </a:rPr>
              <a:t>2022 Trail’s End Tech</a:t>
            </a:r>
          </a:p>
          <a:p>
            <a:pPr algn="ctr"/>
            <a:endParaRPr lang="en-US" sz="4400" b="1">
              <a:solidFill>
                <a:schemeClr val="bg1"/>
              </a:solidFill>
              <a:latin typeface="Helvetica" pitchFamily="2" charset="0"/>
            </a:endParaRPr>
          </a:p>
        </p:txBody>
      </p:sp>
      <p:pic>
        <p:nvPicPr>
          <p:cNvPr id="3" name="Picture 2" descr="Graphical user interface, application&#10;&#10;Description automatically generated">
            <a:extLst>
              <a:ext uri="{FF2B5EF4-FFF2-40B4-BE49-F238E27FC236}">
                <a16:creationId xmlns:a16="http://schemas.microsoft.com/office/drawing/2014/main" id="{78D6BFF4-7D0C-18ED-8712-56F4A749149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79267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E932C7EB60A0428B93495344CEDEA4" ma:contentTypeVersion="12" ma:contentTypeDescription="Create a new document." ma:contentTypeScope="" ma:versionID="52555016c0f5d8cb6cbd4ae074de961b">
  <xsd:schema xmlns:xsd="http://www.w3.org/2001/XMLSchema" xmlns:xs="http://www.w3.org/2001/XMLSchema" xmlns:p="http://schemas.microsoft.com/office/2006/metadata/properties" xmlns:ns3="97f5e95c-0656-49f7-9c8c-36956bfe1df0" xmlns:ns4="1b01028d-28c3-4713-b30b-861123c348ed" targetNamespace="http://schemas.microsoft.com/office/2006/metadata/properties" ma:root="true" ma:fieldsID="72e51bfc6d5c20d5881b95a1d18589c9" ns3:_="" ns4:_="">
    <xsd:import namespace="97f5e95c-0656-49f7-9c8c-36956bfe1df0"/>
    <xsd:import namespace="1b01028d-28c3-4713-b30b-861123c348e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f5e95c-0656-49f7-9c8c-36956bfe1df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01028d-28c3-4713-b30b-861123c348e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34CB6A-8F29-4C7C-9814-F5F6A4016C05}">
  <ds:schemaRefs>
    <ds:schemaRef ds:uri="http://schemas.microsoft.com/sharepoint/v3/contenttype/forms"/>
  </ds:schemaRefs>
</ds:datastoreItem>
</file>

<file path=customXml/itemProps2.xml><?xml version="1.0" encoding="utf-8"?>
<ds:datastoreItem xmlns:ds="http://schemas.openxmlformats.org/officeDocument/2006/customXml" ds:itemID="{B525C551-BED7-42BF-89B4-19CAF629C3D2}">
  <ds:schemaRefs>
    <ds:schemaRef ds:uri="1b01028d-28c3-4713-b30b-861123c348ed"/>
    <ds:schemaRef ds:uri="97f5e95c-0656-49f7-9c8c-36956bfe1df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26738842-55E2-4E5F-A4BE-6D81EA623F5D}">
  <ds:schemaRefs>
    <ds:schemaRef ds:uri="1b01028d-28c3-4713-b30b-861123c348ed"/>
    <ds:schemaRef ds:uri="97f5e95c-0656-49f7-9c8c-36956bfe1df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2285</TotalTime>
  <Words>2614</Words>
  <Application>Microsoft Office PowerPoint</Application>
  <PresentationFormat>Widescreen</PresentationFormat>
  <Paragraphs>343</Paragraphs>
  <Slides>43</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Arial Black</vt:lpstr>
      <vt:lpstr>Calibri</vt:lpstr>
      <vt:lpstr>Calibri Light</vt:lpstr>
      <vt:lpstr>Helvetica</vt:lpstr>
      <vt:lpstr>Helvetica Neue Condensed Black</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Sallusti</dc:creator>
  <cp:lastModifiedBy>Danessa Hemmer</cp:lastModifiedBy>
  <cp:revision>3</cp:revision>
  <cp:lastPrinted>2022-07-07T00:29:06Z</cp:lastPrinted>
  <dcterms:created xsi:type="dcterms:W3CDTF">2022-03-01T14:01:20Z</dcterms:created>
  <dcterms:modified xsi:type="dcterms:W3CDTF">2022-08-17T13:45:00Z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0x010100D5E932C7EB60A0428B93495344CEDEA4</vt:lpwstr>
  </property>
</Properties>
</file>