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57" r:id="rId5"/>
    <p:sldId id="276" r:id="rId6"/>
    <p:sldId id="310" r:id="rId7"/>
    <p:sldId id="294" r:id="rId8"/>
    <p:sldId id="277" r:id="rId9"/>
    <p:sldId id="268" r:id="rId10"/>
    <p:sldId id="258" r:id="rId11"/>
    <p:sldId id="309" r:id="rId12"/>
    <p:sldId id="290" r:id="rId13"/>
    <p:sldId id="259" r:id="rId14"/>
    <p:sldId id="260" r:id="rId15"/>
    <p:sldId id="311" r:id="rId16"/>
    <p:sldId id="312" r:id="rId17"/>
    <p:sldId id="313" r:id="rId18"/>
    <p:sldId id="264" r:id="rId19"/>
    <p:sldId id="307" r:id="rId20"/>
    <p:sldId id="317" r:id="rId21"/>
    <p:sldId id="314" r:id="rId22"/>
    <p:sldId id="291" r:id="rId23"/>
    <p:sldId id="266" r:id="rId24"/>
    <p:sldId id="267" r:id="rId25"/>
    <p:sldId id="297" r:id="rId26"/>
    <p:sldId id="300" r:id="rId27"/>
    <p:sldId id="318" r:id="rId28"/>
    <p:sldId id="301" r:id="rId29"/>
    <p:sldId id="299" r:id="rId30"/>
    <p:sldId id="282" r:id="rId31"/>
    <p:sldId id="292" r:id="rId32"/>
    <p:sldId id="281" r:id="rId33"/>
    <p:sldId id="295" r:id="rId34"/>
    <p:sldId id="293" r:id="rId35"/>
    <p:sldId id="265" r:id="rId36"/>
    <p:sldId id="315" r:id="rId37"/>
    <p:sldId id="270" r:id="rId38"/>
    <p:sldId id="304" r:id="rId39"/>
    <p:sldId id="305" r:id="rId40"/>
    <p:sldId id="283" r:id="rId41"/>
    <p:sldId id="306" r:id="rId42"/>
    <p:sldId id="262" r:id="rId43"/>
    <p:sldId id="263" r:id="rId44"/>
    <p:sldId id="272" r:id="rId45"/>
    <p:sldId id="296" r:id="rId46"/>
    <p:sldId id="278" r:id="rId47"/>
    <p:sldId id="308" r:id="rId48"/>
    <p:sldId id="27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538F56-DD65-6218-FFD3-2CA8C6FE2BDC}" name="Danessa Hemmer" initials="DH" userId="fc359894daa68c7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8" autoAdjust="0"/>
    <p:restoredTop sz="52941" autoAdjust="0"/>
  </p:normalViewPr>
  <p:slideViewPr>
    <p:cSldViewPr snapToGrid="0">
      <p:cViewPr varScale="1">
        <p:scale>
          <a:sx n="43" d="100"/>
          <a:sy n="43" d="100"/>
        </p:scale>
        <p:origin x="217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Douglas" userId="f969dd7d-6d01-48f6-b4f7-45178a1575b8" providerId="ADAL" clId="{52A6AA6F-6055-4103-A8C2-E204D557B330}"/>
    <pc:docChg chg="delSld modSld">
      <pc:chgData name="Tina Douglas" userId="f969dd7d-6d01-48f6-b4f7-45178a1575b8" providerId="ADAL" clId="{52A6AA6F-6055-4103-A8C2-E204D557B330}" dt="2024-08-19T17:29:56.539" v="4" actId="2696"/>
      <pc:docMkLst>
        <pc:docMk/>
      </pc:docMkLst>
      <pc:sldChg chg="del">
        <pc:chgData name="Tina Douglas" userId="f969dd7d-6d01-48f6-b4f7-45178a1575b8" providerId="ADAL" clId="{52A6AA6F-6055-4103-A8C2-E204D557B330}" dt="2024-08-19T17:29:51.439" v="3" actId="2696"/>
        <pc:sldMkLst>
          <pc:docMk/>
          <pc:sldMk cId="1261659935" sldId="261"/>
        </pc:sldMkLst>
      </pc:sldChg>
      <pc:sldChg chg="del">
        <pc:chgData name="Tina Douglas" userId="f969dd7d-6d01-48f6-b4f7-45178a1575b8" providerId="ADAL" clId="{52A6AA6F-6055-4103-A8C2-E204D557B330}" dt="2024-08-19T17:29:56.539" v="4" actId="2696"/>
        <pc:sldMkLst>
          <pc:docMk/>
          <pc:sldMk cId="1179049972" sldId="302"/>
        </pc:sldMkLst>
      </pc:sldChg>
      <pc:sldChg chg="del">
        <pc:chgData name="Tina Douglas" userId="f969dd7d-6d01-48f6-b4f7-45178a1575b8" providerId="ADAL" clId="{52A6AA6F-6055-4103-A8C2-E204D557B330}" dt="2024-08-19T17:28:55.663" v="0" actId="47"/>
        <pc:sldMkLst>
          <pc:docMk/>
          <pc:sldMk cId="3229656794" sldId="303"/>
        </pc:sldMkLst>
      </pc:sldChg>
      <pc:sldChg chg="del">
        <pc:chgData name="Tina Douglas" userId="f969dd7d-6d01-48f6-b4f7-45178a1575b8" providerId="ADAL" clId="{52A6AA6F-6055-4103-A8C2-E204D557B330}" dt="2024-08-19T17:29:37.076" v="2" actId="2696"/>
        <pc:sldMkLst>
          <pc:docMk/>
          <pc:sldMk cId="3972139875" sldId="316"/>
        </pc:sldMkLst>
      </pc:sldChg>
      <pc:sldChg chg="modSp mod">
        <pc:chgData name="Tina Douglas" userId="f969dd7d-6d01-48f6-b4f7-45178a1575b8" providerId="ADAL" clId="{52A6AA6F-6055-4103-A8C2-E204D557B330}" dt="2024-08-19T17:29:06.242" v="1" actId="1076"/>
        <pc:sldMkLst>
          <pc:docMk/>
          <pc:sldMk cId="931697364" sldId="318"/>
        </pc:sldMkLst>
        <pc:graphicFrameChg chg="mod">
          <ac:chgData name="Tina Douglas" userId="f969dd7d-6d01-48f6-b4f7-45178a1575b8" providerId="ADAL" clId="{52A6AA6F-6055-4103-A8C2-E204D557B330}" dt="2024-08-19T17:29:06.242" v="1" actId="1076"/>
          <ac:graphicFrameMkLst>
            <pc:docMk/>
            <pc:sldMk cId="931697364" sldId="318"/>
            <ac:graphicFrameMk id="3" creationId="{51CC5310-05F4-D5D8-2DF7-B20320FFA83A}"/>
          </ac:graphicFrameMkLst>
        </pc:graphicFrameChg>
      </pc:sldChg>
      <pc:sldChg chg="del">
        <pc:chgData name="Tina Douglas" userId="f969dd7d-6d01-48f6-b4f7-45178a1575b8" providerId="ADAL" clId="{52A6AA6F-6055-4103-A8C2-E204D557B330}" dt="2024-08-19T17:29:37.076" v="2" actId="2696"/>
        <pc:sldMkLst>
          <pc:docMk/>
          <pc:sldMk cId="299716040"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BA2BC-2F22-499C-BACE-B0FA0D51B8F4}" type="datetimeFigureOut">
              <a:rPr lang="en-US" smtClean="0"/>
              <a:t>8/19/2024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2E846-42E7-4470-A6B3-4BB19204F784}" type="slidenum">
              <a:rPr lang="en-US" smtClean="0"/>
              <a:t>‹#›</a:t>
            </a:fld>
            <a:endParaRPr lang="en-US"/>
          </a:p>
        </p:txBody>
      </p:sp>
    </p:spTree>
    <p:extLst>
      <p:ext uri="{BB962C8B-B14F-4D97-AF65-F5344CB8AC3E}">
        <p14:creationId xmlns:p14="http://schemas.microsoft.com/office/powerpoint/2010/main" val="23240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tab videos will give you the tech side of the leader portal and Trail’s End app. </a:t>
            </a:r>
          </a:p>
          <a:p>
            <a:endParaRPr lang="en-US" dirty="0"/>
          </a:p>
          <a:p>
            <a:r>
              <a:rPr lang="en-US" dirty="0"/>
              <a:t>We will have questions at the end as well</a:t>
            </a:r>
          </a:p>
        </p:txBody>
      </p:sp>
      <p:sp>
        <p:nvSpPr>
          <p:cNvPr id="4" name="Slide Number Placeholder 3"/>
          <p:cNvSpPr>
            <a:spLocks noGrp="1"/>
          </p:cNvSpPr>
          <p:nvPr>
            <p:ph type="sldNum" sz="quarter" idx="5"/>
          </p:nvPr>
        </p:nvSpPr>
        <p:spPr/>
        <p:txBody>
          <a:bodyPr/>
          <a:lstStyle/>
          <a:p>
            <a:fld id="{CF72E846-42E7-4470-A6B3-4BB19204F784}" type="slidenum">
              <a:rPr lang="en-US" smtClean="0"/>
              <a:t>2</a:t>
            </a:fld>
            <a:endParaRPr lang="en-US"/>
          </a:p>
        </p:txBody>
      </p:sp>
    </p:spTree>
    <p:extLst>
      <p:ext uri="{BB962C8B-B14F-4D97-AF65-F5344CB8AC3E}">
        <p14:creationId xmlns:p14="http://schemas.microsoft.com/office/powerpoint/2010/main" val="198415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update the store list on the MAC landing page as soon as available so Units can call additional stores if they need. </a:t>
            </a:r>
          </a:p>
          <a:p>
            <a:r>
              <a:rPr lang="en-US" dirty="0"/>
              <a:t>We do not have a finalized release schedule for next year, but we are looking into what future possibilities will be. We hope to have this information sometime during this year’s campaign. With that said, we are looking at additional options that will encompass a wider range of units. </a:t>
            </a:r>
          </a:p>
          <a:p>
            <a:endParaRPr lang="en-US" dirty="0"/>
          </a:p>
          <a:p>
            <a:r>
              <a:rPr lang="en-US" dirty="0"/>
              <a:t>Booking in the current towns are based off of last year’s reservation list as well as foot traffic. We did we expand some of the </a:t>
            </a:r>
            <a:r>
              <a:rPr lang="en-US" dirty="0" err="1"/>
              <a:t>resevations</a:t>
            </a:r>
            <a:r>
              <a:rPr lang="en-US" dirty="0"/>
              <a:t>, especially to NP. Currently we’re trying to hit as may Units as possible within a reasonable travel radius. It’s not perfect, and we will reach out with surveys and questions to help improve support as we go forward. </a:t>
            </a:r>
          </a:p>
          <a:p>
            <a:endParaRPr lang="en-US" dirty="0"/>
          </a:p>
          <a:p>
            <a:r>
              <a:rPr lang="en-US" dirty="0"/>
              <a:t>Encourage Scouts to sign up as soon as they can. Your open date is up to you. Troops are sometimes better off opening now, so Scouts can get it on their busy schedules and plan accordingly and have less incoming new scouts. Where packs are better off to have them open at their kickoff, because of recruitment in the fall. </a:t>
            </a:r>
          </a:p>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16</a:t>
            </a:fld>
            <a:endParaRPr lang="en-US"/>
          </a:p>
        </p:txBody>
      </p:sp>
    </p:spTree>
    <p:extLst>
      <p:ext uri="{BB962C8B-B14F-4D97-AF65-F5344CB8AC3E}">
        <p14:creationId xmlns:p14="http://schemas.microsoft.com/office/powerpoint/2010/main" val="147801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unsure what the launch date is on this feature. </a:t>
            </a:r>
          </a:p>
          <a:p>
            <a:endParaRPr lang="en-US" dirty="0"/>
          </a:p>
          <a:p>
            <a:r>
              <a:rPr lang="en-US" dirty="0"/>
              <a:t>Calculation methods will change instantly with any change. For correct display you may have to refresh or log out/in. </a:t>
            </a:r>
          </a:p>
          <a:p>
            <a:pPr marL="171450" indent="-171450">
              <a:buFontTx/>
              <a:buChar char="-"/>
            </a:pPr>
            <a:r>
              <a:rPr lang="en-US" dirty="0"/>
              <a:t>If you make any changes during the season, please communicate with your families of the change. During season calculation change is highly discouraged. </a:t>
            </a:r>
          </a:p>
          <a:p>
            <a:pPr marL="171450" indent="-171450">
              <a:buFontTx/>
              <a:buChar char="-"/>
            </a:pPr>
            <a:r>
              <a:rPr lang="en-US" dirty="0"/>
              <a:t>The Recommended calculation methods are the top 2 options. Please see the storefront PP for full details. </a:t>
            </a:r>
          </a:p>
          <a:p>
            <a:pPr marL="685800" lvl="1" indent="-228600" fontAlgn="t">
              <a:buFont typeface="+mj-lt"/>
              <a:buAutoNum type="arabicPeriod"/>
            </a:pPr>
            <a:r>
              <a:rPr lang="en-US" dirty="0">
                <a:effectLst/>
              </a:rPr>
              <a:t>One Scout per shift: Scout credited for each sale recorded</a:t>
            </a:r>
            <a:endParaRPr lang="en-US" b="0" dirty="0">
              <a:solidFill>
                <a:srgbClr val="FFFFFF"/>
              </a:solidFill>
              <a:effectLst/>
              <a:highlight>
                <a:srgbClr val="3F65AF"/>
              </a:highlight>
              <a:latin typeface="Roboto" panose="02000000000000000000" pitchFamily="2" charset="0"/>
            </a:endParaRPr>
          </a:p>
          <a:p>
            <a:pPr marL="685800" lvl="1" indent="-228600">
              <a:buFont typeface="+mj-lt"/>
              <a:buAutoNum type="arabicPeriod"/>
            </a:pPr>
            <a:r>
              <a:rPr lang="en-US" dirty="0">
                <a:effectLst/>
              </a:rPr>
              <a:t>Sales will be split between all scouts that work the shift.</a:t>
            </a:r>
          </a:p>
          <a:p>
            <a:pPr marL="0" lvl="0" indent="0">
              <a:buFont typeface="+mj-lt"/>
              <a:buNone/>
            </a:pPr>
            <a:endParaRPr lang="en-US" dirty="0"/>
          </a:p>
          <a:p>
            <a:pPr marL="0" lvl="0" indent="0">
              <a:buFont typeface="+mj-lt"/>
              <a:buNone/>
            </a:pPr>
            <a:r>
              <a:rPr lang="en-US" dirty="0"/>
              <a:t>The system enhancement is new this year and we know many that were not fully using the system, lowering that shift and store sales averages. </a:t>
            </a:r>
          </a:p>
          <a:p>
            <a:pPr marL="0" lvl="0" indent="0">
              <a:buFont typeface="+mj-lt"/>
              <a:buNone/>
            </a:pPr>
            <a:r>
              <a:rPr lang="en-US" dirty="0"/>
              <a:t>It makes it hard for us to justify more hours and stores, if the data doesn’t show we need them. This includes and Units making sure we use the slots we have available. </a:t>
            </a:r>
          </a:p>
          <a:p>
            <a:pPr marL="0" lvl="0" indent="0">
              <a:buFont typeface="+mj-lt"/>
              <a:buNone/>
            </a:pPr>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17</a:t>
            </a:fld>
            <a:endParaRPr lang="en-US"/>
          </a:p>
        </p:txBody>
      </p:sp>
    </p:spTree>
    <p:extLst>
      <p:ext uri="{BB962C8B-B14F-4D97-AF65-F5344CB8AC3E}">
        <p14:creationId xmlns:p14="http://schemas.microsoft.com/office/powerpoint/2010/main" val="335664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 methods will change instantly with any change. For correct display you may have to refresh or log out/in. </a:t>
            </a:r>
          </a:p>
          <a:p>
            <a:pPr marL="171450" indent="-171450">
              <a:buFontTx/>
              <a:buChar char="-"/>
            </a:pPr>
            <a:r>
              <a:rPr lang="en-US" dirty="0"/>
              <a:t>If you make any changes during the season, please communicate with your families of the change. During season calculation change is highly discouraged. </a:t>
            </a:r>
          </a:p>
          <a:p>
            <a:pPr marL="171450" indent="-171450">
              <a:buFontTx/>
              <a:buChar char="-"/>
            </a:pPr>
            <a:r>
              <a:rPr lang="en-US" dirty="0"/>
              <a:t>The Recommended calculation methods are the top 2 options. Please see the storefront PP for full details. </a:t>
            </a:r>
          </a:p>
          <a:p>
            <a:pPr marL="685800" lvl="1" indent="-228600" fontAlgn="t">
              <a:buFont typeface="+mj-lt"/>
              <a:buAutoNum type="arabicPeriod"/>
            </a:pPr>
            <a:r>
              <a:rPr lang="en-US" dirty="0">
                <a:effectLst/>
              </a:rPr>
              <a:t>One Scout per shift: Scout credited for each sale recorded</a:t>
            </a:r>
            <a:endParaRPr lang="en-US" b="0" dirty="0">
              <a:solidFill>
                <a:srgbClr val="FFFFFF"/>
              </a:solidFill>
              <a:effectLst/>
              <a:highlight>
                <a:srgbClr val="3F65AF"/>
              </a:highlight>
              <a:latin typeface="Roboto" panose="02000000000000000000" pitchFamily="2" charset="0"/>
            </a:endParaRPr>
          </a:p>
          <a:p>
            <a:pPr marL="685800" lvl="1" indent="-228600">
              <a:buFont typeface="+mj-lt"/>
              <a:buAutoNum type="arabicPeriod"/>
            </a:pPr>
            <a:r>
              <a:rPr lang="en-US" dirty="0">
                <a:effectLst/>
              </a:rPr>
              <a:t>Sales will be split between all scouts that work the shift.</a:t>
            </a:r>
          </a:p>
          <a:p>
            <a:pPr marL="171450" lvl="0" indent="-171450">
              <a:buFontTx/>
              <a:buChar char="-"/>
            </a:pPr>
            <a:r>
              <a:rPr lang="en-US" dirty="0">
                <a:effectLst/>
              </a:rPr>
              <a:t>Based off the Unit to sot ratios and current select slots, we’re less worried about completely filling slots in your unit. </a:t>
            </a:r>
          </a:p>
          <a:p>
            <a:pPr marL="171450" lvl="0" indent="-171450">
              <a:buFontTx/>
              <a:buChar char="-"/>
            </a:pPr>
            <a:r>
              <a:rPr lang="en-US" dirty="0">
                <a:effectLst/>
              </a:rPr>
              <a:t>With that said, we would rather see a slot worked for 2 hours instead of sitting completely empty and unworked. </a:t>
            </a:r>
          </a:p>
          <a:p>
            <a:pPr marL="0" lvl="0" indent="0">
              <a:buFont typeface="+mj-lt"/>
              <a:buNone/>
            </a:pPr>
            <a:endParaRPr lang="en-US" dirty="0"/>
          </a:p>
          <a:p>
            <a:pPr marL="0" lvl="0" indent="0">
              <a:buFont typeface="+mj-lt"/>
              <a:buNone/>
            </a:pPr>
            <a:r>
              <a:rPr lang="en-US" dirty="0"/>
              <a:t>The system enhancement is new this year and we know many that were not fully using the system, lowering that shift and store sales averages. </a:t>
            </a:r>
          </a:p>
          <a:p>
            <a:pPr marL="0" lvl="0" indent="0">
              <a:buFont typeface="+mj-lt"/>
              <a:buNone/>
            </a:pPr>
            <a:r>
              <a:rPr lang="en-US" dirty="0"/>
              <a:t>It makes it hard for us to justify more hours and stores, if the data doesn’t show we need them. This includes and Units making sure we use the slots we have available. </a:t>
            </a:r>
          </a:p>
          <a:p>
            <a:pPr marL="0" lvl="0" indent="0">
              <a:buFont typeface="+mj-lt"/>
              <a:buNone/>
            </a:pPr>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18</a:t>
            </a:fld>
            <a:endParaRPr lang="en-US"/>
          </a:p>
        </p:txBody>
      </p:sp>
    </p:spTree>
    <p:extLst>
      <p:ext uri="{BB962C8B-B14F-4D97-AF65-F5344CB8AC3E}">
        <p14:creationId xmlns:p14="http://schemas.microsoft.com/office/powerpoint/2010/main" val="4175956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available products and prices for Storefronts and wagon sales. Online products and prices may vary. </a:t>
            </a:r>
          </a:p>
          <a:p>
            <a:endParaRPr lang="en-US" dirty="0"/>
          </a:p>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20</a:t>
            </a:fld>
            <a:endParaRPr lang="en-US"/>
          </a:p>
        </p:txBody>
      </p:sp>
    </p:spTree>
    <p:extLst>
      <p:ext uri="{BB962C8B-B14F-4D97-AF65-F5344CB8AC3E}">
        <p14:creationId xmlns:p14="http://schemas.microsoft.com/office/powerpoint/2010/main" val="960956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24</a:t>
            </a:fld>
            <a:endParaRPr lang="en-US"/>
          </a:p>
        </p:txBody>
      </p:sp>
    </p:spTree>
    <p:extLst>
      <p:ext uri="{BB962C8B-B14F-4D97-AF65-F5344CB8AC3E}">
        <p14:creationId xmlns:p14="http://schemas.microsoft.com/office/powerpoint/2010/main" val="2236686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Amnesty Day is a great way to bring product that you may have over ordered. For example, if you over ordered kettle by a few cases. Or maybe you didn’t have as many scouts return in the fall or you didn’t hit your recruitment goal. Whatever the case may be. </a:t>
            </a:r>
          </a:p>
          <a:p>
            <a:r>
              <a:rPr lang="en-US" dirty="0"/>
              <a:t>With that said, Popcorn MUST be in completed cases, with same product. In the correct flavor case and undamaged. Please do not show up with the 5 bags of kettle, 5 white cheddar, and 2 salted caramel – it will go back home with you. </a:t>
            </a:r>
          </a:p>
          <a:p>
            <a:r>
              <a:rPr lang="en-US" dirty="0"/>
              <a:t>I recommend hanging on to some boxes throughout the season, so you have some for Amnesty or final return days. The amount of boxes have and can hang on to, is limited. </a:t>
            </a:r>
          </a:p>
          <a:p>
            <a:endParaRPr lang="en-US" dirty="0"/>
          </a:p>
          <a:p>
            <a:r>
              <a:rPr lang="en-US" dirty="0"/>
              <a:t>Remember Amnesty day is not final sales day – keep selling, you have a whole month to support Scouts reaching their sales goal. </a:t>
            </a:r>
          </a:p>
          <a:p>
            <a:r>
              <a:rPr lang="en-US" dirty="0"/>
              <a:t>Please do not abuse the amnesty day privilege. Each year since we’ve started this, we’re seeing more Units place large replenishment orders with large amnesty returns, little to no sales in October. </a:t>
            </a:r>
          </a:p>
        </p:txBody>
      </p:sp>
      <p:sp>
        <p:nvSpPr>
          <p:cNvPr id="4" name="Slide Number Placeholder 3"/>
          <p:cNvSpPr>
            <a:spLocks noGrp="1"/>
          </p:cNvSpPr>
          <p:nvPr>
            <p:ph type="sldNum" sz="quarter" idx="5"/>
          </p:nvPr>
        </p:nvSpPr>
        <p:spPr/>
        <p:txBody>
          <a:bodyPr/>
          <a:lstStyle/>
          <a:p>
            <a:fld id="{CF72E846-42E7-4470-A6B3-4BB19204F784}" type="slidenum">
              <a:rPr lang="en-US" smtClean="0"/>
              <a:t>29</a:t>
            </a:fld>
            <a:endParaRPr lang="en-US"/>
          </a:p>
        </p:txBody>
      </p:sp>
    </p:spTree>
    <p:extLst>
      <p:ext uri="{BB962C8B-B14F-4D97-AF65-F5344CB8AC3E}">
        <p14:creationId xmlns:p14="http://schemas.microsoft.com/office/powerpoint/2010/main" val="1501595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something changes in step by step, we will update “how to” during a What’s Poppin Newsletter and post it to social Media. </a:t>
            </a:r>
          </a:p>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30</a:t>
            </a:fld>
            <a:endParaRPr lang="en-US"/>
          </a:p>
        </p:txBody>
      </p:sp>
    </p:spTree>
    <p:extLst>
      <p:ext uri="{BB962C8B-B14F-4D97-AF65-F5344CB8AC3E}">
        <p14:creationId xmlns:p14="http://schemas.microsoft.com/office/powerpoint/2010/main" val="1501010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Scouts receive rewards and recognitions beyond what the Unit provides and funding their Scouting adventures. We’ll dive into what TE and Council rewards. </a:t>
            </a:r>
          </a:p>
        </p:txBody>
      </p:sp>
      <p:sp>
        <p:nvSpPr>
          <p:cNvPr id="4" name="Slide Number Placeholder 3"/>
          <p:cNvSpPr>
            <a:spLocks noGrp="1"/>
          </p:cNvSpPr>
          <p:nvPr>
            <p:ph type="sldNum" sz="quarter" idx="5"/>
          </p:nvPr>
        </p:nvSpPr>
        <p:spPr/>
        <p:txBody>
          <a:bodyPr/>
          <a:lstStyle/>
          <a:p>
            <a:fld id="{CF72E846-42E7-4470-A6B3-4BB19204F784}" type="slidenum">
              <a:rPr lang="en-US" smtClean="0"/>
              <a:t>31</a:t>
            </a:fld>
            <a:endParaRPr lang="en-US"/>
          </a:p>
        </p:txBody>
      </p:sp>
    </p:spTree>
    <p:extLst>
      <p:ext uri="{BB962C8B-B14F-4D97-AF65-F5344CB8AC3E}">
        <p14:creationId xmlns:p14="http://schemas.microsoft.com/office/powerpoint/2010/main" val="2781709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 Bonus Rewards (2024) </a:t>
            </a:r>
          </a:p>
          <a:p>
            <a:pPr lvl="1"/>
            <a:r>
              <a:rPr lang="en-US" sz="1500" dirty="0">
                <a:solidFill>
                  <a:srgbClr val="000000"/>
                </a:solidFill>
                <a:effectLst/>
                <a:latin typeface="Rockwell Nova Light" panose="02060303020205020403" pitchFamily="18" charset="0"/>
              </a:rPr>
              <a:t>To qualify, sales must be recorded in the Trail’s End App and</a:t>
            </a:r>
          </a:p>
          <a:p>
            <a:pPr lvl="1"/>
            <a:r>
              <a:rPr lang="en-US" sz="1500" dirty="0">
                <a:solidFill>
                  <a:srgbClr val="000000"/>
                </a:solidFill>
                <a:effectLst/>
                <a:latin typeface="Rockwell Nova Light" panose="02060303020205020403" pitchFamily="18" charset="0"/>
              </a:rPr>
              <a:t> your Unit must select the calculation method -</a:t>
            </a:r>
          </a:p>
          <a:p>
            <a:pPr lvl="1"/>
            <a:r>
              <a:rPr lang="en-US" sz="1500" dirty="0">
                <a:solidFill>
                  <a:srgbClr val="000000"/>
                </a:solidFill>
                <a:effectLst/>
                <a:latin typeface="Rockwell Nova Light" panose="02060303020205020403" pitchFamily="18" charset="0"/>
              </a:rPr>
              <a:t> One Scout per shift: Scout credited for each sale recorded (Top option on the calculation list). </a:t>
            </a:r>
          </a:p>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32</a:t>
            </a:fld>
            <a:endParaRPr lang="en-US"/>
          </a:p>
        </p:txBody>
      </p:sp>
    </p:spTree>
    <p:extLst>
      <p:ext uri="{BB962C8B-B14F-4D97-AF65-F5344CB8AC3E}">
        <p14:creationId xmlns:p14="http://schemas.microsoft.com/office/powerpoint/2010/main" val="2781152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patches may be combined. For example, if the Scout has $250 HH Donations on line, they complete both missions, but it does not count for $500 in sales. </a:t>
            </a:r>
          </a:p>
          <a:p>
            <a:r>
              <a:rPr lang="en-US" dirty="0"/>
              <a:t>Pop-up missions maybe be Unit or Scout rewards. Keep an eye out for communications in WPN and social Media. </a:t>
            </a:r>
          </a:p>
          <a:p>
            <a:endParaRPr lang="en-US" dirty="0"/>
          </a:p>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33</a:t>
            </a:fld>
            <a:endParaRPr lang="en-US"/>
          </a:p>
        </p:txBody>
      </p:sp>
    </p:spTree>
    <p:extLst>
      <p:ext uri="{BB962C8B-B14F-4D97-AF65-F5344CB8AC3E}">
        <p14:creationId xmlns:p14="http://schemas.microsoft.com/office/powerpoint/2010/main" val="246002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hangingPunct="1">
              <a:spcAft>
                <a:spcPts val="1200"/>
              </a:spcAft>
            </a:pPr>
            <a:r>
              <a:rPr lang="en-US" sz="4800" b="1" dirty="0">
                <a:solidFill>
                  <a:srgbClr val="D02D2B"/>
                </a:solidFill>
                <a:latin typeface="General Sans Semibold"/>
              </a:rPr>
              <a:t>Benefits for Scouts</a:t>
            </a:r>
          </a:p>
          <a:p>
            <a:pPr marL="285750" indent="-285750" defTabSz="914400" hangingPunct="1">
              <a:buFont typeface="Arial,Sans-Serif"/>
              <a:buChar char="•"/>
            </a:pPr>
            <a:r>
              <a:rPr lang="en-US" sz="4000" kern="1200" dirty="0">
                <a:solidFill>
                  <a:prstClr val="black"/>
                </a:solidFill>
                <a:latin typeface="Calibri" panose="020F0502020204030204"/>
                <a:cs typeface="Arial"/>
              </a:rPr>
              <a:t>Personal growth program that can be applied to advancement opportunities and service projects. </a:t>
            </a:r>
            <a:endParaRPr lang="en-US" sz="4000" kern="1200" dirty="0">
              <a:solidFill>
                <a:prstClr val="black"/>
              </a:solidFill>
              <a:latin typeface="Calibri" panose="020F0502020204030204"/>
              <a:ea typeface="Calibri" panose="020F0502020204030204"/>
              <a:cs typeface="Calibri" panose="020F0502020204030204"/>
            </a:endParaRPr>
          </a:p>
          <a:p>
            <a:pPr marL="285750" indent="-285750" defTabSz="914400" hangingPunct="1">
              <a:buFont typeface="Arial,Sans-Serif"/>
              <a:buChar char="•"/>
            </a:pPr>
            <a:r>
              <a:rPr lang="en-US" sz="4000" kern="1200" dirty="0">
                <a:solidFill>
                  <a:prstClr val="black"/>
                </a:solidFill>
                <a:latin typeface="Calibri" panose="020F0502020204030204"/>
                <a:cs typeface="Arial"/>
              </a:rPr>
              <a:t>Earn Amazon eGift Cards</a:t>
            </a:r>
            <a:endParaRPr lang="en-US" sz="4000" kern="1200" dirty="0">
              <a:solidFill>
                <a:prstClr val="black"/>
              </a:solidFill>
              <a:latin typeface="Calibri" panose="020F0502020204030204"/>
              <a:ea typeface="Calibri" panose="020F0502020204030204"/>
              <a:cs typeface="Calibri" panose="020F0502020204030204"/>
            </a:endParaRPr>
          </a:p>
          <a:p>
            <a:pPr marL="742950" lvl="1" indent="-285750" defTabSz="914400" hangingPunct="1">
              <a:buFont typeface="Arial,Sans-Serif"/>
              <a:buChar char="•"/>
            </a:pPr>
            <a:r>
              <a:rPr lang="en-US" sz="4000" kern="1200" dirty="0">
                <a:solidFill>
                  <a:prstClr val="black"/>
                </a:solidFill>
                <a:latin typeface="Calibri" panose="020F0502020204030204"/>
                <a:cs typeface="Arial"/>
              </a:rPr>
              <a:t>Millions of prize choices</a:t>
            </a:r>
          </a:p>
          <a:p>
            <a:pPr marL="742950" lvl="1" indent="-285750" defTabSz="914400" hangingPunct="1">
              <a:buFont typeface="Arial,Sans-Serif"/>
              <a:buChar char="•"/>
            </a:pPr>
            <a:r>
              <a:rPr lang="en-US" sz="4000" kern="1200" dirty="0">
                <a:solidFill>
                  <a:prstClr val="black"/>
                </a:solidFill>
                <a:latin typeface="Calibri" panose="020F0502020204030204"/>
                <a:cs typeface="Arial"/>
              </a:rPr>
              <a:t>Scouts choose the prizes they </a:t>
            </a:r>
            <a:r>
              <a:rPr lang="en-US" sz="4000" i="1" kern="1200" dirty="0">
                <a:solidFill>
                  <a:prstClr val="black"/>
                </a:solidFill>
                <a:latin typeface="Calibri" panose="020F0502020204030204"/>
                <a:cs typeface="Arial"/>
              </a:rPr>
              <a:t>want</a:t>
            </a:r>
          </a:p>
          <a:p>
            <a:pPr marL="0" lvl="0" indent="0" defTabSz="914400" hangingPunct="1">
              <a:buFont typeface="Arial" panose="020B0604020202020204" pitchFamily="34" charset="0"/>
              <a:buNone/>
            </a:pPr>
            <a:r>
              <a:rPr lang="en-US" sz="4000" i="1" kern="1200" dirty="0">
                <a:solidFill>
                  <a:prstClr val="black"/>
                </a:solidFill>
                <a:latin typeface="Calibri" panose="020F0502020204030204"/>
                <a:cs typeface="Arial"/>
              </a:rPr>
              <a:t>Units should also be planning/budgeting what does your Scouts and families get out of participating. Do you have a prize program with those instant rewards? </a:t>
            </a:r>
          </a:p>
          <a:p>
            <a:pPr marL="0" lvl="0" indent="0" defTabSz="914400" hangingPunct="1">
              <a:buFont typeface="Arial" panose="020B0604020202020204" pitchFamily="34" charset="0"/>
              <a:buNone/>
            </a:pPr>
            <a:r>
              <a:rPr lang="en-US" sz="4000" i="1" kern="1200" dirty="0">
                <a:solidFill>
                  <a:prstClr val="black"/>
                </a:solidFill>
                <a:latin typeface="Calibri" panose="020F0502020204030204"/>
                <a:cs typeface="Arial"/>
              </a:rPr>
              <a:t>Are the Scout saving for a big trip. National Jambo is coming in 2026, Troops should take in consideration how their Scouts will fund this – do they know how much they will have to sell this year and next to afford it. </a:t>
            </a:r>
            <a:endParaRPr lang="en-US" sz="4000" kern="1200" dirty="0">
              <a:solidFill>
                <a:prstClr val="black"/>
              </a:solidFill>
              <a:latin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7</a:t>
            </a:fld>
            <a:endParaRPr lang="en-US"/>
          </a:p>
        </p:txBody>
      </p:sp>
    </p:spTree>
    <p:extLst>
      <p:ext uri="{BB962C8B-B14F-4D97-AF65-F5344CB8AC3E}">
        <p14:creationId xmlns:p14="http://schemas.microsoft.com/office/powerpoint/2010/main" val="3652324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talked about before, these rewards are in addition to what you Unit choses to do as well as TE Rewards.</a:t>
            </a:r>
          </a:p>
          <a:p>
            <a:r>
              <a:rPr lang="en-US" dirty="0"/>
              <a:t>Again, this is where you can get a better idea of what we were talking about with each Scout having their own account.  </a:t>
            </a:r>
          </a:p>
        </p:txBody>
      </p:sp>
      <p:sp>
        <p:nvSpPr>
          <p:cNvPr id="4" name="Slide Number Placeholder 3"/>
          <p:cNvSpPr>
            <a:spLocks noGrp="1"/>
          </p:cNvSpPr>
          <p:nvPr>
            <p:ph type="sldNum" sz="quarter" idx="5"/>
          </p:nvPr>
        </p:nvSpPr>
        <p:spPr/>
        <p:txBody>
          <a:bodyPr/>
          <a:lstStyle/>
          <a:p>
            <a:fld id="{CF72E846-42E7-4470-A6B3-4BB19204F784}" type="slidenum">
              <a:rPr lang="en-US" smtClean="0"/>
              <a:t>34</a:t>
            </a:fld>
            <a:endParaRPr lang="en-US"/>
          </a:p>
        </p:txBody>
      </p:sp>
    </p:spTree>
    <p:extLst>
      <p:ext uri="{BB962C8B-B14F-4D97-AF65-F5344CB8AC3E}">
        <p14:creationId xmlns:p14="http://schemas.microsoft.com/office/powerpoint/2010/main" val="1167476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an optional “Can Not attend” for the Popcorn Ball. We’ll have more details to come on exactly how much the gift card will be. </a:t>
            </a:r>
          </a:p>
          <a:p>
            <a:r>
              <a:rPr lang="en-US" dirty="0"/>
              <a:t>The Gift card will be MAC </a:t>
            </a:r>
            <a:r>
              <a:rPr lang="en-US" dirty="0" err="1"/>
              <a:t>Bucks.</a:t>
            </a:r>
            <a:r>
              <a:rPr lang="en-US" dirty="0"/>
              <a:t> MAC Bucks can be used at any of our Council Scout Shops, any registrations or camp trading posts. </a:t>
            </a:r>
          </a:p>
        </p:txBody>
      </p:sp>
      <p:sp>
        <p:nvSpPr>
          <p:cNvPr id="4" name="Slide Number Placeholder 3"/>
          <p:cNvSpPr>
            <a:spLocks noGrp="1"/>
          </p:cNvSpPr>
          <p:nvPr>
            <p:ph type="sldNum" sz="quarter" idx="5"/>
          </p:nvPr>
        </p:nvSpPr>
        <p:spPr/>
        <p:txBody>
          <a:bodyPr/>
          <a:lstStyle/>
          <a:p>
            <a:fld id="{CF72E846-42E7-4470-A6B3-4BB19204F784}" type="slidenum">
              <a:rPr lang="en-US" smtClean="0"/>
              <a:t>35</a:t>
            </a:fld>
            <a:endParaRPr lang="en-US"/>
          </a:p>
        </p:txBody>
      </p:sp>
    </p:spTree>
    <p:extLst>
      <p:ext uri="{BB962C8B-B14F-4D97-AF65-F5344CB8AC3E}">
        <p14:creationId xmlns:p14="http://schemas.microsoft.com/office/powerpoint/2010/main" val="420745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Kick off – check out the training tab for ideas. Prepare what Scouts will receive/what your unit plan is. This is the place to include any information about earning money towards trips – National Jambo 2026, summer camp, membership dues, etc. Plan these out/talk with the committee – be prepared to have all of this info at kickoff. </a:t>
            </a:r>
          </a:p>
          <a:p>
            <a:r>
              <a:rPr lang="en-US" dirty="0"/>
              <a:t>- Some units do “sales academies” at their kickoff – get top sellers and returning sellers to help with your stations. </a:t>
            </a:r>
          </a:p>
          <a:p>
            <a:endParaRPr lang="en-US" dirty="0"/>
          </a:p>
          <a:p>
            <a:r>
              <a:rPr lang="en-US" dirty="0"/>
              <a:t>Scouts have a lot of great videos to help with sales tips, pitch, and overcoming excuses, etc. </a:t>
            </a:r>
          </a:p>
          <a:p>
            <a:r>
              <a:rPr lang="en-US" dirty="0"/>
              <a:t>Be excited! </a:t>
            </a:r>
          </a:p>
        </p:txBody>
      </p:sp>
      <p:sp>
        <p:nvSpPr>
          <p:cNvPr id="4" name="Slide Number Placeholder 3"/>
          <p:cNvSpPr>
            <a:spLocks noGrp="1"/>
          </p:cNvSpPr>
          <p:nvPr>
            <p:ph type="sldNum" sz="quarter" idx="5"/>
          </p:nvPr>
        </p:nvSpPr>
        <p:spPr/>
        <p:txBody>
          <a:bodyPr/>
          <a:lstStyle/>
          <a:p>
            <a:fld id="{CF72E846-42E7-4470-A6B3-4BB19204F784}" type="slidenum">
              <a:rPr lang="en-US" smtClean="0"/>
              <a:t>39</a:t>
            </a:fld>
            <a:endParaRPr lang="en-US"/>
          </a:p>
        </p:txBody>
      </p:sp>
    </p:spTree>
    <p:extLst>
      <p:ext uri="{BB962C8B-B14F-4D97-AF65-F5344CB8AC3E}">
        <p14:creationId xmlns:p14="http://schemas.microsoft.com/office/powerpoint/2010/main" val="3737403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create a post in the OTC popcorn Page, so Units can post/comment when they are looking for product and have available product to transfer. Please put approx. town/area and take details to DM. Please remember it is a public page and to use caution when commenting. </a:t>
            </a:r>
          </a:p>
        </p:txBody>
      </p:sp>
      <p:sp>
        <p:nvSpPr>
          <p:cNvPr id="4" name="Slide Number Placeholder 3"/>
          <p:cNvSpPr>
            <a:spLocks noGrp="1"/>
          </p:cNvSpPr>
          <p:nvPr>
            <p:ph type="sldNum" sz="quarter" idx="5"/>
          </p:nvPr>
        </p:nvSpPr>
        <p:spPr/>
        <p:txBody>
          <a:bodyPr/>
          <a:lstStyle/>
          <a:p>
            <a:fld id="{CF72E846-42E7-4470-A6B3-4BB19204F784}" type="slidenum">
              <a:rPr lang="en-US" smtClean="0"/>
              <a:t>42</a:t>
            </a:fld>
            <a:endParaRPr lang="en-US"/>
          </a:p>
        </p:txBody>
      </p:sp>
    </p:spTree>
    <p:extLst>
      <p:ext uri="{BB962C8B-B14F-4D97-AF65-F5344CB8AC3E}">
        <p14:creationId xmlns:p14="http://schemas.microsoft.com/office/powerpoint/2010/main" val="982686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Kernel opportunities</a:t>
            </a:r>
          </a:p>
        </p:txBody>
      </p:sp>
      <p:sp>
        <p:nvSpPr>
          <p:cNvPr id="4" name="Slide Number Placeholder 3"/>
          <p:cNvSpPr>
            <a:spLocks noGrp="1"/>
          </p:cNvSpPr>
          <p:nvPr>
            <p:ph type="sldNum" sz="quarter" idx="5"/>
          </p:nvPr>
        </p:nvSpPr>
        <p:spPr/>
        <p:txBody>
          <a:bodyPr/>
          <a:lstStyle/>
          <a:p>
            <a:fld id="{CF72E846-42E7-4470-A6B3-4BB19204F784}" type="slidenum">
              <a:rPr lang="en-US" smtClean="0"/>
              <a:t>44</a:t>
            </a:fld>
            <a:endParaRPr lang="en-US"/>
          </a:p>
        </p:txBody>
      </p:sp>
    </p:spTree>
    <p:extLst>
      <p:ext uri="{BB962C8B-B14F-4D97-AF65-F5344CB8AC3E}">
        <p14:creationId xmlns:p14="http://schemas.microsoft.com/office/powerpoint/2010/main" val="109445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8</a:t>
            </a:fld>
            <a:endParaRPr lang="en-US"/>
          </a:p>
        </p:txBody>
      </p:sp>
    </p:spTree>
    <p:extLst>
      <p:ext uri="{BB962C8B-B14F-4D97-AF65-F5344CB8AC3E}">
        <p14:creationId xmlns:p14="http://schemas.microsoft.com/office/powerpoint/2010/main" val="359973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(7/25) shipping is $11.99 for orders under $65 and $3 for Microwave. </a:t>
            </a:r>
          </a:p>
        </p:txBody>
      </p:sp>
      <p:sp>
        <p:nvSpPr>
          <p:cNvPr id="4" name="Slide Number Placeholder 3"/>
          <p:cNvSpPr>
            <a:spLocks noGrp="1"/>
          </p:cNvSpPr>
          <p:nvPr>
            <p:ph type="sldNum" sz="quarter" idx="5"/>
          </p:nvPr>
        </p:nvSpPr>
        <p:spPr/>
        <p:txBody>
          <a:bodyPr/>
          <a:lstStyle/>
          <a:p>
            <a:fld id="{CF72E846-42E7-4470-A6B3-4BB19204F784}" type="slidenum">
              <a:rPr lang="en-US" smtClean="0"/>
              <a:t>10</a:t>
            </a:fld>
            <a:endParaRPr lang="en-US"/>
          </a:p>
        </p:txBody>
      </p:sp>
    </p:spTree>
    <p:extLst>
      <p:ext uri="{BB962C8B-B14F-4D97-AF65-F5344CB8AC3E}">
        <p14:creationId xmlns:p14="http://schemas.microsoft.com/office/powerpoint/2010/main" val="289262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not committed your unit or do not have a leader account yet, scan the </a:t>
            </a:r>
            <a:r>
              <a:rPr lang="en-US" dirty="0" err="1"/>
              <a:t>qr</a:t>
            </a:r>
            <a:r>
              <a:rPr lang="en-US" dirty="0"/>
              <a:t> code now as we talk through these </a:t>
            </a:r>
          </a:p>
        </p:txBody>
      </p:sp>
      <p:sp>
        <p:nvSpPr>
          <p:cNvPr id="4" name="Slide Number Placeholder 3"/>
          <p:cNvSpPr>
            <a:spLocks noGrp="1"/>
          </p:cNvSpPr>
          <p:nvPr>
            <p:ph type="sldNum" sz="quarter" idx="5"/>
          </p:nvPr>
        </p:nvSpPr>
        <p:spPr/>
        <p:txBody>
          <a:bodyPr/>
          <a:lstStyle/>
          <a:p>
            <a:fld id="{CF72E846-42E7-4470-A6B3-4BB19204F784}" type="slidenum">
              <a:rPr lang="en-US" smtClean="0"/>
              <a:t>11</a:t>
            </a:fld>
            <a:endParaRPr lang="en-US"/>
          </a:p>
        </p:txBody>
      </p:sp>
    </p:spTree>
    <p:extLst>
      <p:ext uri="{BB962C8B-B14F-4D97-AF65-F5344CB8AC3E}">
        <p14:creationId xmlns:p14="http://schemas.microsoft.com/office/powerpoint/2010/main" val="340699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they do not have their login info they can use the “forgot” features. </a:t>
            </a:r>
          </a:p>
          <a:p>
            <a:r>
              <a:rPr lang="en-US" dirty="0"/>
              <a:t>If you are a pack and you have Scouts that crossed over to a troop please move them to their new troop, if you have not done so yet. </a:t>
            </a:r>
          </a:p>
          <a:p>
            <a:r>
              <a:rPr lang="en-US" dirty="0"/>
              <a:t>They can also move their own accounts from the settings tab of the app. </a:t>
            </a:r>
          </a:p>
          <a:p>
            <a:r>
              <a:rPr lang="en-US" dirty="0"/>
              <a:t>If they have an old account that hasn’t been logged into, for 12 months, it should reactivate once they log in and should show up in your roster again. Or you can submit a ticket to Trail’s End.</a:t>
            </a:r>
          </a:p>
          <a:p>
            <a:endParaRPr lang="en-US" dirty="0"/>
          </a:p>
          <a:p>
            <a:r>
              <a:rPr lang="en-US" dirty="0"/>
              <a:t>I highly recommend talking to your families that typically put multiple Scouts under 1 account. Rewards/incentives are on a per account basis. </a:t>
            </a:r>
          </a:p>
          <a:p>
            <a:r>
              <a:rPr lang="en-US" dirty="0"/>
              <a:t>For example, there is only ONE t-shirt for that account that hits the goal level, or one patch. Accounts with multiple names on them will be excluded from things like the Top 50 spin party, etc. </a:t>
            </a:r>
          </a:p>
          <a:p>
            <a:endParaRPr lang="en-US" dirty="0"/>
          </a:p>
          <a:p>
            <a:r>
              <a:rPr lang="en-US" dirty="0"/>
              <a:t>Some of the updated tech features we will talk about will become available throughout the next couple of weeks. </a:t>
            </a:r>
          </a:p>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12</a:t>
            </a:fld>
            <a:endParaRPr lang="en-US"/>
          </a:p>
        </p:txBody>
      </p:sp>
    </p:spTree>
    <p:extLst>
      <p:ext uri="{BB962C8B-B14F-4D97-AF65-F5344CB8AC3E}">
        <p14:creationId xmlns:p14="http://schemas.microsoft.com/office/powerpoint/2010/main" val="330486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Consumers carry less cash and are typically willing to spend more when using credit</a:t>
            </a:r>
          </a:p>
          <a:p>
            <a:r>
              <a:rPr lang="en-US" dirty="0"/>
              <a:t>Scouts earn more points wit credit. </a:t>
            </a:r>
          </a:p>
          <a:p>
            <a:r>
              <a:rPr lang="en-US" dirty="0"/>
              <a:t>Safer for the Scouts and Unit when there isn’t a bunch of cash. </a:t>
            </a:r>
          </a:p>
          <a:p>
            <a:pPr marL="171450" indent="-171450">
              <a:buFontTx/>
              <a:buChar char="-"/>
            </a:pPr>
            <a:r>
              <a:rPr lang="en-US" dirty="0"/>
              <a:t>Plus less frequent bank visits for the treasurer. </a:t>
            </a:r>
          </a:p>
          <a:p>
            <a:pPr marL="0" indent="0">
              <a:buFontTx/>
              <a:buNone/>
            </a:pPr>
            <a:r>
              <a:rPr lang="en-US" dirty="0"/>
              <a:t>Most Units have a payout to the unit at the end of the season, than needing to hand in a check and/or tracking down money from scouts. </a:t>
            </a:r>
          </a:p>
          <a:p>
            <a:pPr marL="0" indent="0">
              <a:buFontTx/>
              <a:buNone/>
            </a:pPr>
            <a:r>
              <a:rPr lang="en-US" dirty="0"/>
              <a:t>Square Brand readers are the only compatible reader, but they are not required. </a:t>
            </a:r>
          </a:p>
          <a:p>
            <a:pPr marL="0" indent="0">
              <a:buFontTx/>
              <a:buNone/>
            </a:pPr>
            <a:r>
              <a:rPr lang="en-US" dirty="0"/>
              <a:t>They app now accepts Google Pay, Apple Pay, or Cash App Pay, in addition to credit and debit. </a:t>
            </a:r>
          </a:p>
          <a:p>
            <a:pPr marL="0" indent="0">
              <a:buFontTx/>
              <a:buNone/>
            </a:pPr>
            <a:endParaRPr lang="en-US" dirty="0"/>
          </a:p>
          <a:p>
            <a:pPr marL="0" indent="0">
              <a:buFontTx/>
              <a:buNone/>
            </a:pPr>
            <a:r>
              <a:rPr lang="en-US" dirty="0"/>
              <a:t>Digital wallets can tap the Bluetooth Reader OR send the customer the cart to compete the transaction by phone number OR they can scan the QR code. </a:t>
            </a:r>
          </a:p>
          <a:p>
            <a:pPr marL="171450" indent="-171450">
              <a:buFontTx/>
              <a:buChar char="-"/>
            </a:pPr>
            <a:r>
              <a:rPr lang="en-US" dirty="0"/>
              <a:t>Watch this video. https://www.youtube.com/watch?v=I_0TWpEGyQE&amp;t=8s</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13</a:t>
            </a:fld>
            <a:endParaRPr lang="en-US"/>
          </a:p>
        </p:txBody>
      </p:sp>
    </p:spTree>
    <p:extLst>
      <p:ext uri="{BB962C8B-B14F-4D97-AF65-F5344CB8AC3E}">
        <p14:creationId xmlns:p14="http://schemas.microsoft.com/office/powerpoint/2010/main" val="320282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14</a:t>
            </a:fld>
            <a:endParaRPr lang="en-US"/>
          </a:p>
        </p:txBody>
      </p:sp>
    </p:spTree>
    <p:extLst>
      <p:ext uri="{BB962C8B-B14F-4D97-AF65-F5344CB8AC3E}">
        <p14:creationId xmlns:p14="http://schemas.microsoft.com/office/powerpoint/2010/main" val="143938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 methods will change instantly with any change. For correct display you may have to refresh or log out/in. </a:t>
            </a:r>
          </a:p>
          <a:p>
            <a:pPr marL="171450" indent="-171450">
              <a:buFontTx/>
              <a:buChar char="-"/>
            </a:pPr>
            <a:r>
              <a:rPr lang="en-US" dirty="0"/>
              <a:t>If you make any changes during the season, please communicate with your families of the change. During season calculation change is highly discouraged. </a:t>
            </a:r>
          </a:p>
          <a:p>
            <a:pPr marL="171450" indent="-171450">
              <a:buFontTx/>
              <a:buChar char="-"/>
            </a:pPr>
            <a:r>
              <a:rPr lang="en-US" dirty="0"/>
              <a:t>The Recommended calculation methods are the top 2 options. Please see the storefront PP for full details. </a:t>
            </a:r>
          </a:p>
          <a:p>
            <a:pPr marL="685800" lvl="1" indent="-228600" fontAlgn="t">
              <a:buFont typeface="+mj-lt"/>
              <a:buAutoNum type="arabicPeriod"/>
            </a:pPr>
            <a:r>
              <a:rPr lang="en-US" dirty="0">
                <a:effectLst/>
              </a:rPr>
              <a:t>One Scout per shift: Scout credited for each sale recorded</a:t>
            </a:r>
            <a:endParaRPr lang="en-US" b="0" dirty="0">
              <a:solidFill>
                <a:srgbClr val="FFFFFF"/>
              </a:solidFill>
              <a:effectLst/>
              <a:highlight>
                <a:srgbClr val="3F65AF"/>
              </a:highlight>
              <a:latin typeface="Roboto" panose="02000000000000000000" pitchFamily="2" charset="0"/>
            </a:endParaRPr>
          </a:p>
          <a:p>
            <a:pPr marL="685800" lvl="1" indent="-228600">
              <a:buFont typeface="+mj-lt"/>
              <a:buAutoNum type="arabicPeriod"/>
            </a:pPr>
            <a:r>
              <a:rPr lang="en-US" dirty="0">
                <a:effectLst/>
              </a:rPr>
              <a:t>Sales will be split between all scouts that work the shift.</a:t>
            </a:r>
          </a:p>
          <a:p>
            <a:pPr marL="0" lvl="0" indent="0">
              <a:buFont typeface="+mj-lt"/>
              <a:buNone/>
            </a:pPr>
            <a:r>
              <a:rPr lang="en-US" dirty="0"/>
              <a:t>We’ll go over some recommended items to have at storefronts towards the end with the check list. </a:t>
            </a:r>
          </a:p>
        </p:txBody>
      </p:sp>
      <p:sp>
        <p:nvSpPr>
          <p:cNvPr id="4" name="Slide Number Placeholder 3"/>
          <p:cNvSpPr>
            <a:spLocks noGrp="1"/>
          </p:cNvSpPr>
          <p:nvPr>
            <p:ph type="sldNum" sz="quarter" idx="5"/>
          </p:nvPr>
        </p:nvSpPr>
        <p:spPr/>
        <p:txBody>
          <a:bodyPr/>
          <a:lstStyle/>
          <a:p>
            <a:fld id="{CF72E846-42E7-4470-A6B3-4BB19204F784}" type="slidenum">
              <a:rPr lang="en-US" smtClean="0"/>
              <a:t>15</a:t>
            </a:fld>
            <a:endParaRPr lang="en-US"/>
          </a:p>
        </p:txBody>
      </p:sp>
    </p:spTree>
    <p:extLst>
      <p:ext uri="{BB962C8B-B14F-4D97-AF65-F5344CB8AC3E}">
        <p14:creationId xmlns:p14="http://schemas.microsoft.com/office/powerpoint/2010/main" val="188241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D7F8B-0FB6-2DC7-84D3-2596A1C718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860BDD-8179-5A9E-7988-76D1A62F5B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DFC074-EE73-E3E4-E41D-1C56507BAB4E}"/>
              </a:ext>
            </a:extLst>
          </p:cNvPr>
          <p:cNvSpPr>
            <a:spLocks noGrp="1"/>
          </p:cNvSpPr>
          <p:nvPr>
            <p:ph type="dt" sz="half" idx="10"/>
          </p:nvPr>
        </p:nvSpPr>
        <p:spPr/>
        <p:txBody>
          <a:bodyPr/>
          <a:lstStyle/>
          <a:p>
            <a:fld id="{8B1CBDF1-BEE8-4486-B9D6-02E780E092C7}" type="datetimeFigureOut">
              <a:rPr lang="en-US" smtClean="0"/>
              <a:t>8/19/2024</a:t>
            </a:fld>
            <a:endParaRPr lang="en-US"/>
          </a:p>
        </p:txBody>
      </p:sp>
      <p:sp>
        <p:nvSpPr>
          <p:cNvPr id="5" name="Footer Placeholder 4">
            <a:extLst>
              <a:ext uri="{FF2B5EF4-FFF2-40B4-BE49-F238E27FC236}">
                <a16:creationId xmlns:a16="http://schemas.microsoft.com/office/drawing/2014/main" id="{7C14D220-C574-C35A-13C7-DFEE9F554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68321-359B-9229-E037-BBF6F4E0E13E}"/>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154287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3AA6-F2C9-AB1E-7092-6437CEEDD6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8551C7-2B4F-DB45-DB61-862EFBAB3B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10568-8D43-3495-CECD-627295D64FE3}"/>
              </a:ext>
            </a:extLst>
          </p:cNvPr>
          <p:cNvSpPr>
            <a:spLocks noGrp="1"/>
          </p:cNvSpPr>
          <p:nvPr>
            <p:ph type="dt" sz="half" idx="10"/>
          </p:nvPr>
        </p:nvSpPr>
        <p:spPr/>
        <p:txBody>
          <a:bodyPr/>
          <a:lstStyle/>
          <a:p>
            <a:fld id="{8B1CBDF1-BEE8-4486-B9D6-02E780E092C7}" type="datetimeFigureOut">
              <a:rPr lang="en-US" smtClean="0"/>
              <a:t>8/19/2024</a:t>
            </a:fld>
            <a:endParaRPr lang="en-US"/>
          </a:p>
        </p:txBody>
      </p:sp>
      <p:sp>
        <p:nvSpPr>
          <p:cNvPr id="5" name="Footer Placeholder 4">
            <a:extLst>
              <a:ext uri="{FF2B5EF4-FFF2-40B4-BE49-F238E27FC236}">
                <a16:creationId xmlns:a16="http://schemas.microsoft.com/office/drawing/2014/main" id="{1543058F-C94F-59A7-B316-A536922D5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C6FFD-DC87-23C2-ACBC-F3FEB27BCA98}"/>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251404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F01FE8-BA90-54C2-D93D-9200E003B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9A778D-9653-F2BC-772A-FFF3EAD26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8A075-85F3-42F5-88FD-A5537E2AF819}"/>
              </a:ext>
            </a:extLst>
          </p:cNvPr>
          <p:cNvSpPr>
            <a:spLocks noGrp="1"/>
          </p:cNvSpPr>
          <p:nvPr>
            <p:ph type="dt" sz="half" idx="10"/>
          </p:nvPr>
        </p:nvSpPr>
        <p:spPr/>
        <p:txBody>
          <a:bodyPr/>
          <a:lstStyle/>
          <a:p>
            <a:fld id="{8B1CBDF1-BEE8-4486-B9D6-02E780E092C7}" type="datetimeFigureOut">
              <a:rPr lang="en-US" smtClean="0"/>
              <a:t>8/19/2024</a:t>
            </a:fld>
            <a:endParaRPr lang="en-US"/>
          </a:p>
        </p:txBody>
      </p:sp>
      <p:sp>
        <p:nvSpPr>
          <p:cNvPr id="5" name="Footer Placeholder 4">
            <a:extLst>
              <a:ext uri="{FF2B5EF4-FFF2-40B4-BE49-F238E27FC236}">
                <a16:creationId xmlns:a16="http://schemas.microsoft.com/office/drawing/2014/main" id="{4B31BDB6-8B3C-CBB7-4023-0E904C67D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29DC8-7CCA-5C77-97BA-64C3150AF67E}"/>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12741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4FB8-9554-934E-5CB4-9BFF26431F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A22C0-950C-D4CB-9F96-3DAE4B33F6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10FA4-36A1-F21A-8791-74ACFE93A18C}"/>
              </a:ext>
            </a:extLst>
          </p:cNvPr>
          <p:cNvSpPr>
            <a:spLocks noGrp="1"/>
          </p:cNvSpPr>
          <p:nvPr>
            <p:ph type="dt" sz="half" idx="10"/>
          </p:nvPr>
        </p:nvSpPr>
        <p:spPr/>
        <p:txBody>
          <a:bodyPr/>
          <a:lstStyle/>
          <a:p>
            <a:fld id="{8B1CBDF1-BEE8-4486-B9D6-02E780E092C7}" type="datetimeFigureOut">
              <a:rPr lang="en-US" smtClean="0"/>
              <a:t>8/19/2024</a:t>
            </a:fld>
            <a:endParaRPr lang="en-US"/>
          </a:p>
        </p:txBody>
      </p:sp>
      <p:sp>
        <p:nvSpPr>
          <p:cNvPr id="5" name="Footer Placeholder 4">
            <a:extLst>
              <a:ext uri="{FF2B5EF4-FFF2-40B4-BE49-F238E27FC236}">
                <a16:creationId xmlns:a16="http://schemas.microsoft.com/office/drawing/2014/main" id="{3DBDC9F3-DFB1-C508-5825-E57E82134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7291D-5FBD-5388-D762-E5B99EF84AE6}"/>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37205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BB972-2A1F-5398-C12F-CEAD14CA61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887913-B038-830E-D168-5D8F22220D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D24D62-982A-0786-CB24-B62FF57F9EB4}"/>
              </a:ext>
            </a:extLst>
          </p:cNvPr>
          <p:cNvSpPr>
            <a:spLocks noGrp="1"/>
          </p:cNvSpPr>
          <p:nvPr>
            <p:ph type="dt" sz="half" idx="10"/>
          </p:nvPr>
        </p:nvSpPr>
        <p:spPr/>
        <p:txBody>
          <a:bodyPr/>
          <a:lstStyle/>
          <a:p>
            <a:fld id="{8B1CBDF1-BEE8-4486-B9D6-02E780E092C7}" type="datetimeFigureOut">
              <a:rPr lang="en-US" smtClean="0"/>
              <a:t>8/19/2024</a:t>
            </a:fld>
            <a:endParaRPr lang="en-US"/>
          </a:p>
        </p:txBody>
      </p:sp>
      <p:sp>
        <p:nvSpPr>
          <p:cNvPr id="5" name="Footer Placeholder 4">
            <a:extLst>
              <a:ext uri="{FF2B5EF4-FFF2-40B4-BE49-F238E27FC236}">
                <a16:creationId xmlns:a16="http://schemas.microsoft.com/office/drawing/2014/main" id="{9CE4A034-D599-6A56-2C99-8A9154C35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FCAA8-EA23-552B-0165-D5AD45FEA6EF}"/>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398225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0BCC-94DA-CC04-0D5F-08C85AB231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59DAA1-E4E6-C0C2-6074-80F36A5187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F75B61-8A9E-71A5-3414-820F247701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C10B00-C1BA-D23D-77BC-D3BF6EEC048E}"/>
              </a:ext>
            </a:extLst>
          </p:cNvPr>
          <p:cNvSpPr>
            <a:spLocks noGrp="1"/>
          </p:cNvSpPr>
          <p:nvPr>
            <p:ph type="dt" sz="half" idx="10"/>
          </p:nvPr>
        </p:nvSpPr>
        <p:spPr/>
        <p:txBody>
          <a:bodyPr/>
          <a:lstStyle/>
          <a:p>
            <a:fld id="{8B1CBDF1-BEE8-4486-B9D6-02E780E092C7}" type="datetimeFigureOut">
              <a:rPr lang="en-US" smtClean="0"/>
              <a:t>8/19/2024</a:t>
            </a:fld>
            <a:endParaRPr lang="en-US"/>
          </a:p>
        </p:txBody>
      </p:sp>
      <p:sp>
        <p:nvSpPr>
          <p:cNvPr id="6" name="Footer Placeholder 5">
            <a:extLst>
              <a:ext uri="{FF2B5EF4-FFF2-40B4-BE49-F238E27FC236}">
                <a16:creationId xmlns:a16="http://schemas.microsoft.com/office/drawing/2014/main" id="{C5A58631-D8BF-832C-DAAA-740926A11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A5081B-7586-E2E3-0B34-9DA62FE52544}"/>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181991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93B5-E126-B088-C9EB-A509D36AC6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11B603-02C6-B003-72C0-055EF04C8F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B1E244-4FF2-AF5D-303E-809190900F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E21918-0E9B-75FA-1869-C7E4FA3718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0E5E8A-5396-D3CA-C4F3-C9A8267EF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14737-4A0A-8908-9C8D-B159927AA5E8}"/>
              </a:ext>
            </a:extLst>
          </p:cNvPr>
          <p:cNvSpPr>
            <a:spLocks noGrp="1"/>
          </p:cNvSpPr>
          <p:nvPr>
            <p:ph type="dt" sz="half" idx="10"/>
          </p:nvPr>
        </p:nvSpPr>
        <p:spPr/>
        <p:txBody>
          <a:bodyPr/>
          <a:lstStyle/>
          <a:p>
            <a:fld id="{8B1CBDF1-BEE8-4486-B9D6-02E780E092C7}" type="datetimeFigureOut">
              <a:rPr lang="en-US" smtClean="0"/>
              <a:t>8/19/2024</a:t>
            </a:fld>
            <a:endParaRPr lang="en-US"/>
          </a:p>
        </p:txBody>
      </p:sp>
      <p:sp>
        <p:nvSpPr>
          <p:cNvPr id="8" name="Footer Placeholder 7">
            <a:extLst>
              <a:ext uri="{FF2B5EF4-FFF2-40B4-BE49-F238E27FC236}">
                <a16:creationId xmlns:a16="http://schemas.microsoft.com/office/drawing/2014/main" id="{BDC2CC25-6EF6-D820-2880-3CCCBA0476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52983F-4358-1194-0160-6E3AFEBA4A21}"/>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35239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ED600-B358-E214-E301-403DE16F19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46351E-4EBD-E222-C9B9-533C4B0290B8}"/>
              </a:ext>
            </a:extLst>
          </p:cNvPr>
          <p:cNvSpPr>
            <a:spLocks noGrp="1"/>
          </p:cNvSpPr>
          <p:nvPr>
            <p:ph type="dt" sz="half" idx="10"/>
          </p:nvPr>
        </p:nvSpPr>
        <p:spPr/>
        <p:txBody>
          <a:bodyPr/>
          <a:lstStyle/>
          <a:p>
            <a:fld id="{8B1CBDF1-BEE8-4486-B9D6-02E780E092C7}" type="datetimeFigureOut">
              <a:rPr lang="en-US" smtClean="0"/>
              <a:t>8/19/2024</a:t>
            </a:fld>
            <a:endParaRPr lang="en-US"/>
          </a:p>
        </p:txBody>
      </p:sp>
      <p:sp>
        <p:nvSpPr>
          <p:cNvPr id="4" name="Footer Placeholder 3">
            <a:extLst>
              <a:ext uri="{FF2B5EF4-FFF2-40B4-BE49-F238E27FC236}">
                <a16:creationId xmlns:a16="http://schemas.microsoft.com/office/drawing/2014/main" id="{41CB1516-DB8E-7CD3-7D55-4BF2BC4F53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B4F716-B3EA-56AF-E6FE-8E243409525C}"/>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26113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E48961-8B18-A678-8DEB-0017314D5988}"/>
              </a:ext>
            </a:extLst>
          </p:cNvPr>
          <p:cNvSpPr>
            <a:spLocks noGrp="1"/>
          </p:cNvSpPr>
          <p:nvPr>
            <p:ph type="dt" sz="half" idx="10"/>
          </p:nvPr>
        </p:nvSpPr>
        <p:spPr/>
        <p:txBody>
          <a:bodyPr/>
          <a:lstStyle/>
          <a:p>
            <a:fld id="{8B1CBDF1-BEE8-4486-B9D6-02E780E092C7}" type="datetimeFigureOut">
              <a:rPr lang="en-US" smtClean="0"/>
              <a:t>8/19/2024</a:t>
            </a:fld>
            <a:endParaRPr lang="en-US"/>
          </a:p>
        </p:txBody>
      </p:sp>
      <p:sp>
        <p:nvSpPr>
          <p:cNvPr id="3" name="Footer Placeholder 2">
            <a:extLst>
              <a:ext uri="{FF2B5EF4-FFF2-40B4-BE49-F238E27FC236}">
                <a16:creationId xmlns:a16="http://schemas.microsoft.com/office/drawing/2014/main" id="{4DBCB6DF-6555-6EED-360C-CA32B5A734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5A105F-5BDF-F2D9-311D-51DFB20CFDCE}"/>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58934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0A87A-0950-F555-7320-02FB1A23CA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5ACF4D-CDAC-CA7E-A84E-28B61778C8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92009F-CE80-411A-632A-2F53BF4AC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706D8-ADA8-BEEA-F818-ED0F68319241}"/>
              </a:ext>
            </a:extLst>
          </p:cNvPr>
          <p:cNvSpPr>
            <a:spLocks noGrp="1"/>
          </p:cNvSpPr>
          <p:nvPr>
            <p:ph type="dt" sz="half" idx="10"/>
          </p:nvPr>
        </p:nvSpPr>
        <p:spPr/>
        <p:txBody>
          <a:bodyPr/>
          <a:lstStyle/>
          <a:p>
            <a:fld id="{8B1CBDF1-BEE8-4486-B9D6-02E780E092C7}" type="datetimeFigureOut">
              <a:rPr lang="en-US" smtClean="0"/>
              <a:t>8/19/2024</a:t>
            </a:fld>
            <a:endParaRPr lang="en-US"/>
          </a:p>
        </p:txBody>
      </p:sp>
      <p:sp>
        <p:nvSpPr>
          <p:cNvPr id="6" name="Footer Placeholder 5">
            <a:extLst>
              <a:ext uri="{FF2B5EF4-FFF2-40B4-BE49-F238E27FC236}">
                <a16:creationId xmlns:a16="http://schemas.microsoft.com/office/drawing/2014/main" id="{59FD1722-6BD9-2FE4-7966-C1120E739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E0E9D3-206F-4F23-E4A4-084EC38CC3F0}"/>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200917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2C235-B645-0F02-BA96-64D873769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9E8B31-4BEC-D29D-7737-39F97B9FF9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D55638-BF4F-B24C-3AA1-9C0006996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9D5B5-22D6-95D9-9DD0-F93F63931A5C}"/>
              </a:ext>
            </a:extLst>
          </p:cNvPr>
          <p:cNvSpPr>
            <a:spLocks noGrp="1"/>
          </p:cNvSpPr>
          <p:nvPr>
            <p:ph type="dt" sz="half" idx="10"/>
          </p:nvPr>
        </p:nvSpPr>
        <p:spPr/>
        <p:txBody>
          <a:bodyPr/>
          <a:lstStyle/>
          <a:p>
            <a:fld id="{8B1CBDF1-BEE8-4486-B9D6-02E780E092C7}" type="datetimeFigureOut">
              <a:rPr lang="en-US" smtClean="0"/>
              <a:t>8/19/2024</a:t>
            </a:fld>
            <a:endParaRPr lang="en-US"/>
          </a:p>
        </p:txBody>
      </p:sp>
      <p:sp>
        <p:nvSpPr>
          <p:cNvPr id="6" name="Footer Placeholder 5">
            <a:extLst>
              <a:ext uri="{FF2B5EF4-FFF2-40B4-BE49-F238E27FC236}">
                <a16:creationId xmlns:a16="http://schemas.microsoft.com/office/drawing/2014/main" id="{B3BA743A-5F8C-BF16-39EE-2BD32A3011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28C6CC-CAB7-1CAF-9331-CBD52DD2378A}"/>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253114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4AC8C-6D50-CFCB-66A4-1B49B690EE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D78FD4-C9A3-BD39-4451-764C212C44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25D05-4466-B93C-3D8B-4CB30A7DA2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CBDF1-BEE8-4486-B9D6-02E780E092C7}" type="datetimeFigureOut">
              <a:rPr lang="en-US" smtClean="0"/>
              <a:t>8/19/2024</a:t>
            </a:fld>
            <a:endParaRPr lang="en-US"/>
          </a:p>
        </p:txBody>
      </p:sp>
      <p:sp>
        <p:nvSpPr>
          <p:cNvPr id="5" name="Footer Placeholder 4">
            <a:extLst>
              <a:ext uri="{FF2B5EF4-FFF2-40B4-BE49-F238E27FC236}">
                <a16:creationId xmlns:a16="http://schemas.microsoft.com/office/drawing/2014/main" id="{EB4FBD23-7209-F139-ADA2-EC29E0C0C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7ED941-F2EE-5D0D-A250-D72072534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D10FF-89B7-4ACD-A194-B65037ECCD92}" type="slidenum">
              <a:rPr lang="en-US" smtClean="0"/>
              <a:t>‹#›</a:t>
            </a:fld>
            <a:endParaRPr lang="en-US"/>
          </a:p>
        </p:txBody>
      </p:sp>
    </p:spTree>
    <p:extLst>
      <p:ext uri="{BB962C8B-B14F-4D97-AF65-F5344CB8AC3E}">
        <p14:creationId xmlns:p14="http://schemas.microsoft.com/office/powerpoint/2010/main" val="232830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portal.trails-end.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hyperlink" Target="https://www.youtube.com/watch?v=I_0TWpEGyQE&amp;t=8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youtube.com/watch?v=jS5QmpZ4UIE&amp;t=28s"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9.sv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coutingevent.com/326-HomeDelivery24"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mailto:carmen@ss-cpas.com" TargetMode="External"/><Relationship Id="rId4" Type="http://schemas.openxmlformats.org/officeDocument/2006/relationships/hyperlink" Target="about:blank"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0AA07D-7DFF-059F-6959-6342FCCB0CA6}"/>
              </a:ext>
            </a:extLst>
          </p:cNvPr>
          <p:cNvPicPr>
            <a:picLocks noChangeAspect="1"/>
          </p:cNvPicPr>
          <p:nvPr/>
        </p:nvPicPr>
        <p:blipFill>
          <a:blip r:embed="rId2"/>
          <a:stretch>
            <a:fillRect/>
          </a:stretch>
        </p:blipFill>
        <p:spPr>
          <a:xfrm>
            <a:off x="254328" y="905829"/>
            <a:ext cx="4456094" cy="4349489"/>
          </a:xfrm>
          <a:prstGeom prst="rect">
            <a:avLst/>
          </a:prstGeom>
        </p:spPr>
      </p:pic>
      <p:sp>
        <p:nvSpPr>
          <p:cNvPr id="6" name="TextBox 5">
            <a:extLst>
              <a:ext uri="{FF2B5EF4-FFF2-40B4-BE49-F238E27FC236}">
                <a16:creationId xmlns:a16="http://schemas.microsoft.com/office/drawing/2014/main" id="{B5F7C756-67A0-1867-5B10-8D1970FDD88C}"/>
              </a:ext>
            </a:extLst>
          </p:cNvPr>
          <p:cNvSpPr txBox="1"/>
          <p:nvPr/>
        </p:nvSpPr>
        <p:spPr>
          <a:xfrm>
            <a:off x="4047290" y="2021717"/>
            <a:ext cx="7970539" cy="3046988"/>
          </a:xfrm>
          <a:prstGeom prst="rect">
            <a:avLst/>
          </a:prstGeom>
          <a:noFill/>
        </p:spPr>
        <p:txBody>
          <a:bodyPr wrap="square" rtlCol="0">
            <a:spAutoFit/>
          </a:bodyPr>
          <a:lstStyle/>
          <a:p>
            <a:pPr algn="ctr"/>
            <a:r>
              <a:rPr lang="en-US" sz="9600" b="1" dirty="0">
                <a:latin typeface="Rockwell Nova Light" panose="02060303020205020403" pitchFamily="18" charset="0"/>
              </a:rPr>
              <a:t>2024 MAC Popcorn Sale</a:t>
            </a:r>
          </a:p>
        </p:txBody>
      </p:sp>
    </p:spTree>
    <p:extLst>
      <p:ext uri="{BB962C8B-B14F-4D97-AF65-F5344CB8AC3E}">
        <p14:creationId xmlns:p14="http://schemas.microsoft.com/office/powerpoint/2010/main" val="250993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rectangle with a border&#10;&#10;Description automatically generated">
            <a:extLst>
              <a:ext uri="{FF2B5EF4-FFF2-40B4-BE49-F238E27FC236}">
                <a16:creationId xmlns:a16="http://schemas.microsoft.com/office/drawing/2014/main" id="{E3D0394E-757E-CA4C-807C-58DC8BE5B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13"/>
            <a:ext cx="12192000" cy="6858000"/>
          </a:xfrm>
          <a:prstGeom prst="rect">
            <a:avLst/>
          </a:prstGeom>
        </p:spPr>
      </p:pic>
      <p:sp>
        <p:nvSpPr>
          <p:cNvPr id="7" name="TextBox 6">
            <a:extLst>
              <a:ext uri="{FF2B5EF4-FFF2-40B4-BE49-F238E27FC236}">
                <a16:creationId xmlns:a16="http://schemas.microsoft.com/office/drawing/2014/main" id="{10C78005-7174-64F7-6523-C15249609B13}"/>
              </a:ext>
            </a:extLst>
          </p:cNvPr>
          <p:cNvSpPr txBox="1"/>
          <p:nvPr/>
        </p:nvSpPr>
        <p:spPr>
          <a:xfrm>
            <a:off x="3687529" y="779145"/>
            <a:ext cx="4512140" cy="923330"/>
          </a:xfrm>
          <a:prstGeom prst="rect">
            <a:avLst/>
          </a:prstGeom>
          <a:noFill/>
        </p:spPr>
        <p:txBody>
          <a:bodyPr wrap="square">
            <a:spAutoFit/>
          </a:bodyPr>
          <a:lstStyle/>
          <a:p>
            <a:pPr algn="ctr"/>
            <a:r>
              <a:rPr lang="en-US" sz="5400" b="1" dirty="0">
                <a:latin typeface="Rockwell Nova Light" panose="02060303020205020403" pitchFamily="18" charset="0"/>
              </a:rPr>
              <a:t>Ways to Sell</a:t>
            </a:r>
          </a:p>
        </p:txBody>
      </p:sp>
      <p:sp>
        <p:nvSpPr>
          <p:cNvPr id="9" name="TextBox 8">
            <a:extLst>
              <a:ext uri="{FF2B5EF4-FFF2-40B4-BE49-F238E27FC236}">
                <a16:creationId xmlns:a16="http://schemas.microsoft.com/office/drawing/2014/main" id="{BB5D8BBC-B1A0-D3A6-BEF6-E94C4F50B107}"/>
              </a:ext>
            </a:extLst>
          </p:cNvPr>
          <p:cNvSpPr txBox="1"/>
          <p:nvPr/>
        </p:nvSpPr>
        <p:spPr>
          <a:xfrm>
            <a:off x="1153427" y="1964306"/>
            <a:ext cx="6647548" cy="1200329"/>
          </a:xfrm>
          <a:prstGeom prst="rect">
            <a:avLst/>
          </a:prstGeom>
          <a:noFill/>
        </p:spPr>
        <p:txBody>
          <a:bodyPr wrap="square">
            <a:spAutoFit/>
          </a:bodyPr>
          <a:lstStyle/>
          <a:p>
            <a:r>
              <a:rPr lang="en-US" sz="1800" b="1" dirty="0">
                <a:latin typeface="Rockwell Nova Light" panose="02060303020205020403" pitchFamily="18" charset="0"/>
              </a:rPr>
              <a:t>Storefront Sales</a:t>
            </a:r>
          </a:p>
          <a:p>
            <a:pPr marL="285750" indent="-285750">
              <a:buFont typeface="Arial" panose="020B0604020202020204" pitchFamily="34" charset="0"/>
              <a:buChar char="•"/>
            </a:pPr>
            <a:r>
              <a:rPr lang="en-US" dirty="0">
                <a:latin typeface="Rockwell Nova Light" panose="02060303020205020403" pitchFamily="18" charset="0"/>
              </a:rPr>
              <a:t>Reserve storefronts (either via Trail’s End or at the unit level) and then set up booths of product to sell to foot traffic customers of that location</a:t>
            </a:r>
            <a:endParaRPr lang="en-US" sz="1800" b="1" dirty="0">
              <a:latin typeface="Rockwell Nova Light" panose="02060303020205020403" pitchFamily="18" charset="0"/>
            </a:endParaRPr>
          </a:p>
        </p:txBody>
      </p:sp>
      <p:sp>
        <p:nvSpPr>
          <p:cNvPr id="10" name="AutoShape 2" descr="No photo description available.">
            <a:extLst>
              <a:ext uri="{FF2B5EF4-FFF2-40B4-BE49-F238E27FC236}">
                <a16:creationId xmlns:a16="http://schemas.microsoft.com/office/drawing/2014/main" id="{263157B5-C940-514D-AB2C-369233B824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A0B1DBC3-FE99-99FF-D3CC-80CFDD4D8770}"/>
              </a:ext>
            </a:extLst>
          </p:cNvPr>
          <p:cNvSpPr txBox="1"/>
          <p:nvPr/>
        </p:nvSpPr>
        <p:spPr>
          <a:xfrm>
            <a:off x="1153427" y="3417556"/>
            <a:ext cx="6750450" cy="1200329"/>
          </a:xfrm>
          <a:prstGeom prst="rect">
            <a:avLst/>
          </a:prstGeom>
          <a:noFill/>
        </p:spPr>
        <p:txBody>
          <a:bodyPr wrap="square">
            <a:spAutoFit/>
          </a:bodyPr>
          <a:lstStyle/>
          <a:p>
            <a:r>
              <a:rPr lang="en-US" sz="1800" b="1" dirty="0">
                <a:latin typeface="Rockwell Nova Light" panose="02060303020205020403" pitchFamily="18" charset="0"/>
              </a:rPr>
              <a:t>Wagon Sales</a:t>
            </a:r>
          </a:p>
          <a:p>
            <a:pPr marL="285750" indent="-285750">
              <a:buFont typeface="Arial" panose="020B0604020202020204" pitchFamily="34" charset="0"/>
              <a:buChar char="•"/>
            </a:pPr>
            <a:r>
              <a:rPr lang="en-US" dirty="0">
                <a:latin typeface="Rockwell Nova Light" panose="02060303020205020403" pitchFamily="18" charset="0"/>
              </a:rPr>
              <a:t>Go door to door in your neighborhood, or out to friends and family. They can either buy product on the spot or place an order for delivery later.</a:t>
            </a:r>
            <a:endParaRPr lang="en-US" sz="1800" b="1" dirty="0">
              <a:latin typeface="Rockwell Nova Light" panose="02060303020205020403" pitchFamily="18" charset="0"/>
            </a:endParaRPr>
          </a:p>
        </p:txBody>
      </p:sp>
      <p:sp>
        <p:nvSpPr>
          <p:cNvPr id="15" name="AutoShape 4" descr="5 Reasons Why You Should Buy Scout Popcorn - Mike's Amazing Dad Blog">
            <a:extLst>
              <a:ext uri="{FF2B5EF4-FFF2-40B4-BE49-F238E27FC236}">
                <a16:creationId xmlns:a16="http://schemas.microsoft.com/office/drawing/2014/main" id="{6C577533-0A8E-71B1-2CC5-15BC07DBDAF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4B55C02E-A08C-552F-FDFC-9332151A422A}"/>
              </a:ext>
            </a:extLst>
          </p:cNvPr>
          <p:cNvSpPr txBox="1"/>
          <p:nvPr/>
        </p:nvSpPr>
        <p:spPr>
          <a:xfrm>
            <a:off x="1240970" y="4870806"/>
            <a:ext cx="9405257" cy="1200329"/>
          </a:xfrm>
          <a:prstGeom prst="rect">
            <a:avLst/>
          </a:prstGeom>
          <a:noFill/>
        </p:spPr>
        <p:txBody>
          <a:bodyPr wrap="square">
            <a:spAutoFit/>
          </a:bodyPr>
          <a:lstStyle/>
          <a:p>
            <a:r>
              <a:rPr lang="en-US" sz="1800" b="1" dirty="0">
                <a:latin typeface="Rockwell Nova Light" panose="02060303020205020403" pitchFamily="18" charset="0"/>
              </a:rPr>
              <a:t>Online Direct</a:t>
            </a:r>
          </a:p>
          <a:p>
            <a:pPr marL="285750" indent="-285750">
              <a:buFont typeface="Arial" panose="020B0604020202020204" pitchFamily="34" charset="0"/>
              <a:buChar char="•"/>
            </a:pPr>
            <a:r>
              <a:rPr lang="en-US" dirty="0">
                <a:latin typeface="Rockwell Nova Light" panose="02060303020205020403" pitchFamily="18" charset="0"/>
              </a:rPr>
              <a:t>Each Scout has a link that they can give out for their online store. Anything ordered via this link will be shipped directly to the customer. Online assortment may differ from on hand inventory. Free shipping with orders $65+. </a:t>
            </a:r>
          </a:p>
        </p:txBody>
      </p:sp>
      <p:pic>
        <p:nvPicPr>
          <p:cNvPr id="6" name="Picture 5" descr="A table with a table with a table with a table with a table with a table with a table with a table with a table with a table with a table with a table with a table with&#10;&#10;Description automatically generated">
            <a:extLst>
              <a:ext uri="{FF2B5EF4-FFF2-40B4-BE49-F238E27FC236}">
                <a16:creationId xmlns:a16="http://schemas.microsoft.com/office/drawing/2014/main" id="{3415E09B-AE86-F8FD-AFD3-D2D72CAC4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581" y="2070998"/>
            <a:ext cx="3419992" cy="2411204"/>
          </a:xfrm>
          <a:prstGeom prst="rect">
            <a:avLst/>
          </a:prstGeom>
        </p:spPr>
      </p:pic>
    </p:spTree>
    <p:extLst>
      <p:ext uri="{BB962C8B-B14F-4D97-AF65-F5344CB8AC3E}">
        <p14:creationId xmlns:p14="http://schemas.microsoft.com/office/powerpoint/2010/main" val="3778246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le with a border&#10;&#10;Description automatically generated">
            <a:extLst>
              <a:ext uri="{FF2B5EF4-FFF2-40B4-BE49-F238E27FC236}">
                <a16:creationId xmlns:a16="http://schemas.microsoft.com/office/drawing/2014/main" id="{38D5E893-7FB7-F9A8-37BF-BCEA3442A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1068809"/>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Use the Technology!</a:t>
            </a:r>
          </a:p>
        </p:txBody>
      </p:sp>
      <p:sp>
        <p:nvSpPr>
          <p:cNvPr id="4" name="TextBox 3">
            <a:extLst>
              <a:ext uri="{FF2B5EF4-FFF2-40B4-BE49-F238E27FC236}">
                <a16:creationId xmlns:a16="http://schemas.microsoft.com/office/drawing/2014/main" id="{BB66EA47-0C44-124E-B771-F4320535185E}"/>
              </a:ext>
            </a:extLst>
          </p:cNvPr>
          <p:cNvSpPr txBox="1"/>
          <p:nvPr/>
        </p:nvSpPr>
        <p:spPr>
          <a:xfrm>
            <a:off x="1042821" y="2127475"/>
            <a:ext cx="4910304" cy="3308598"/>
          </a:xfrm>
          <a:prstGeom prst="rect">
            <a:avLst/>
          </a:prstGeom>
          <a:noFill/>
        </p:spPr>
        <p:txBody>
          <a:bodyPr wrap="square">
            <a:spAutoFit/>
          </a:bodyPr>
          <a:lstStyle/>
          <a:p>
            <a:r>
              <a:rPr lang="en-US" sz="1900" b="1" dirty="0">
                <a:latin typeface="Rockwell Nova Light" panose="02060303020205020403" pitchFamily="18" charset="0"/>
              </a:rPr>
              <a:t>Trail’s End App for Scouts</a:t>
            </a:r>
          </a:p>
          <a:p>
            <a:pPr marL="285750" indent="-285750">
              <a:buFont typeface="Arial" panose="020B0604020202020204" pitchFamily="34" charset="0"/>
              <a:buChar char="•"/>
            </a:pPr>
            <a:r>
              <a:rPr lang="en-US" sz="1900" dirty="0">
                <a:latin typeface="Rockwell Nova Light" panose="02060303020205020403" pitchFamily="18" charset="0"/>
              </a:rPr>
              <a:t>Text APP to 62771 to download/register your Scout</a:t>
            </a:r>
          </a:p>
          <a:p>
            <a:pPr marL="285750" indent="-285750">
              <a:buFont typeface="Arial" panose="020B0604020202020204" pitchFamily="34" charset="0"/>
              <a:buChar char="•"/>
            </a:pPr>
            <a:r>
              <a:rPr lang="en-US" sz="1900" b="1" dirty="0">
                <a:solidFill>
                  <a:srgbClr val="FF0000"/>
                </a:solidFill>
                <a:latin typeface="Rockwell Nova Light" panose="02060303020205020403" pitchFamily="18" charset="0"/>
              </a:rPr>
              <a:t>NEW: </a:t>
            </a:r>
            <a:r>
              <a:rPr lang="en-US" sz="1900" b="1" dirty="0">
                <a:latin typeface="Rockwell Nova Light" panose="02060303020205020403" pitchFamily="18" charset="0"/>
              </a:rPr>
              <a:t>Unit ID code</a:t>
            </a:r>
          </a:p>
          <a:p>
            <a:pPr marL="285750" indent="-285750">
              <a:buFont typeface="Arial" panose="020B0604020202020204" pitchFamily="34" charset="0"/>
              <a:buChar char="•"/>
            </a:pPr>
            <a:r>
              <a:rPr lang="en-US" sz="1900" dirty="0">
                <a:latin typeface="Rockwell Nova Light" panose="02060303020205020403" pitchFamily="18" charset="0"/>
              </a:rPr>
              <a:t>Record sales and accept credit cards</a:t>
            </a:r>
          </a:p>
          <a:p>
            <a:pPr marL="285750" indent="-285750">
              <a:buFont typeface="Arial" panose="020B0604020202020204" pitchFamily="34" charset="0"/>
              <a:buChar char="•"/>
            </a:pPr>
            <a:r>
              <a:rPr lang="en-US" sz="1900" dirty="0">
                <a:latin typeface="Rockwell Nova Light" panose="02060303020205020403" pitchFamily="18" charset="0"/>
              </a:rPr>
              <a:t>Sign up for storefront shifts</a:t>
            </a:r>
          </a:p>
          <a:p>
            <a:pPr marL="285750" indent="-285750">
              <a:buFont typeface="Arial" panose="020B0604020202020204" pitchFamily="34" charset="0"/>
              <a:buChar char="•"/>
            </a:pPr>
            <a:r>
              <a:rPr lang="en-US" sz="1900" dirty="0">
                <a:latin typeface="Rockwell Nova Light" panose="02060303020205020403" pitchFamily="18" charset="0"/>
              </a:rPr>
              <a:t>Track your goal</a:t>
            </a:r>
          </a:p>
          <a:p>
            <a:pPr marL="285750" indent="-285750">
              <a:buFont typeface="Arial" panose="020B0604020202020204" pitchFamily="34" charset="0"/>
              <a:buChar char="•"/>
            </a:pPr>
            <a:r>
              <a:rPr lang="en-US" sz="1900" dirty="0">
                <a:latin typeface="Rockwell Nova Light" panose="02060303020205020403" pitchFamily="18" charset="0"/>
              </a:rPr>
              <a:t>Record when you’ve delivered product</a:t>
            </a:r>
          </a:p>
          <a:p>
            <a:pPr marL="285750" indent="-285750">
              <a:buFont typeface="Arial" panose="020B0604020202020204" pitchFamily="34" charset="0"/>
              <a:buChar char="•"/>
            </a:pPr>
            <a:r>
              <a:rPr lang="en-US" sz="1900" dirty="0">
                <a:latin typeface="Rockwell Nova Light" panose="02060303020205020403" pitchFamily="18" charset="0"/>
              </a:rPr>
              <a:t>Share your online sales link</a:t>
            </a:r>
          </a:p>
          <a:p>
            <a:pPr marL="285750" indent="-285750">
              <a:buFont typeface="Arial" panose="020B0604020202020204" pitchFamily="34" charset="0"/>
              <a:buChar char="•"/>
            </a:pPr>
            <a:r>
              <a:rPr lang="en-US" sz="1900" dirty="0">
                <a:latin typeface="Rockwell Nova Light" panose="02060303020205020403" pitchFamily="18" charset="0"/>
              </a:rPr>
              <a:t>Claim rewards!</a:t>
            </a:r>
          </a:p>
        </p:txBody>
      </p:sp>
      <p:sp>
        <p:nvSpPr>
          <p:cNvPr id="8" name="TextBox 7">
            <a:extLst>
              <a:ext uri="{FF2B5EF4-FFF2-40B4-BE49-F238E27FC236}">
                <a16:creationId xmlns:a16="http://schemas.microsoft.com/office/drawing/2014/main" id="{DD3AF66F-1658-DF2E-19A9-002DC24724D5}"/>
              </a:ext>
            </a:extLst>
          </p:cNvPr>
          <p:cNvSpPr txBox="1"/>
          <p:nvPr/>
        </p:nvSpPr>
        <p:spPr>
          <a:xfrm>
            <a:off x="1562808" y="6156185"/>
            <a:ext cx="9743367" cy="338554"/>
          </a:xfrm>
          <a:prstGeom prst="rect">
            <a:avLst/>
          </a:prstGeom>
          <a:noFill/>
        </p:spPr>
        <p:txBody>
          <a:bodyPr wrap="square">
            <a:spAutoFit/>
          </a:bodyPr>
          <a:lstStyle/>
          <a:p>
            <a:r>
              <a:rPr lang="en-US" sz="1600" b="1" dirty="0">
                <a:latin typeface="Rockwell Nova Light" panose="02060303020205020403" pitchFamily="18" charset="0"/>
              </a:rPr>
              <a:t>Reminder: ALL credit card fees paid for by TE/Council when sales are recorded via the app</a:t>
            </a:r>
            <a:endParaRPr lang="en-US" sz="1600" dirty="0">
              <a:latin typeface="Rockwell Nova Light" panose="02060303020205020403" pitchFamily="18" charset="0"/>
            </a:endParaRPr>
          </a:p>
        </p:txBody>
      </p:sp>
      <p:sp>
        <p:nvSpPr>
          <p:cNvPr id="12" name="TextBox 11">
            <a:extLst>
              <a:ext uri="{FF2B5EF4-FFF2-40B4-BE49-F238E27FC236}">
                <a16:creationId xmlns:a16="http://schemas.microsoft.com/office/drawing/2014/main" id="{F7F04451-1543-4727-67C8-7CA6BAB50353}"/>
              </a:ext>
            </a:extLst>
          </p:cNvPr>
          <p:cNvSpPr txBox="1"/>
          <p:nvPr/>
        </p:nvSpPr>
        <p:spPr>
          <a:xfrm>
            <a:off x="5791200" y="2127475"/>
            <a:ext cx="5514975" cy="3893374"/>
          </a:xfrm>
          <a:prstGeom prst="rect">
            <a:avLst/>
          </a:prstGeom>
          <a:noFill/>
        </p:spPr>
        <p:txBody>
          <a:bodyPr wrap="square">
            <a:spAutoFit/>
          </a:bodyPr>
          <a:lstStyle/>
          <a:p>
            <a:r>
              <a:rPr lang="en-US" sz="1900" b="1" dirty="0">
                <a:latin typeface="Rockwell Nova Light" panose="02060303020205020403" pitchFamily="18" charset="0"/>
              </a:rPr>
              <a:t>Unit Leader Portal</a:t>
            </a:r>
          </a:p>
          <a:p>
            <a:pPr marL="285750" indent="-285750">
              <a:buFont typeface="Arial" panose="020B0604020202020204" pitchFamily="34" charset="0"/>
              <a:buChar char="•"/>
            </a:pPr>
            <a:r>
              <a:rPr lang="en-US" sz="1900" dirty="0">
                <a:latin typeface="Rockwell Nova Light" panose="02060303020205020403" pitchFamily="18" charset="0"/>
              </a:rPr>
              <a:t>Online web page – NOT AN APP</a:t>
            </a:r>
          </a:p>
          <a:p>
            <a:pPr marL="285750" indent="-285750">
              <a:buFont typeface="Arial" panose="020B0604020202020204" pitchFamily="34" charset="0"/>
              <a:buChar char="•"/>
            </a:pPr>
            <a:r>
              <a:rPr lang="en-US" sz="1900" dirty="0">
                <a:latin typeface="Rockwell Nova Light" panose="02060303020205020403" pitchFamily="18" charset="0"/>
                <a:hlinkClick r:id="rId4"/>
              </a:rPr>
              <a:t>https://portal.trails-end.com/</a:t>
            </a:r>
            <a:r>
              <a:rPr lang="en-US" sz="1900" dirty="0">
                <a:latin typeface="Rockwell Nova Light" panose="02060303020205020403" pitchFamily="18" charset="0"/>
              </a:rPr>
              <a:t> </a:t>
            </a:r>
          </a:p>
          <a:p>
            <a:pPr marL="285750" indent="-285750">
              <a:buFont typeface="Arial" panose="020B0604020202020204" pitchFamily="34" charset="0"/>
              <a:buChar char="•"/>
            </a:pPr>
            <a:r>
              <a:rPr lang="en-US" sz="1900" dirty="0">
                <a:latin typeface="Rockwell Nova Light" panose="02060303020205020403" pitchFamily="18" charset="0"/>
              </a:rPr>
              <a:t>Manage your unit’s sale – inventory, storefronts, scouts, </a:t>
            </a:r>
            <a:r>
              <a:rPr lang="en-US" sz="1900" dirty="0" err="1">
                <a:latin typeface="Rockwell Nova Light" panose="02060303020205020403" pitchFamily="18" charset="0"/>
              </a:rPr>
              <a:t>etc</a:t>
            </a:r>
            <a:endParaRPr lang="en-US" sz="1900" dirty="0">
              <a:latin typeface="Rockwell Nova Light" panose="02060303020205020403" pitchFamily="18" charset="0"/>
            </a:endParaRPr>
          </a:p>
          <a:p>
            <a:pPr marL="285750" indent="-285750">
              <a:buFont typeface="Arial" panose="020B0604020202020204" pitchFamily="34" charset="0"/>
              <a:buChar char="•"/>
            </a:pPr>
            <a:r>
              <a:rPr lang="en-US" sz="1900" dirty="0">
                <a:latin typeface="Rockwell Nova Light" panose="02060303020205020403" pitchFamily="18" charset="0"/>
              </a:rPr>
              <a:t>Mobile-friendly via your phone’s browser</a:t>
            </a:r>
          </a:p>
          <a:p>
            <a:pPr marL="285750" indent="-285750">
              <a:buFont typeface="Arial" panose="020B0604020202020204" pitchFamily="34" charset="0"/>
              <a:buChar char="•"/>
            </a:pPr>
            <a:r>
              <a:rPr lang="en-US" sz="1900" dirty="0">
                <a:latin typeface="Rockwell Nova Light" panose="02060303020205020403" pitchFamily="18" charset="0"/>
              </a:rPr>
              <a:t>When your Scouts use their app, leaders can:</a:t>
            </a:r>
          </a:p>
          <a:p>
            <a:pPr marL="742950" lvl="1" indent="-285750">
              <a:buFont typeface="Arial" panose="020B0604020202020204" pitchFamily="34" charset="0"/>
              <a:buChar char="•"/>
            </a:pPr>
            <a:r>
              <a:rPr lang="en-US" sz="1900" dirty="0">
                <a:latin typeface="Rockwell Nova Light" panose="02060303020205020403" pitchFamily="18" charset="0"/>
              </a:rPr>
              <a:t>Track progress towards goals</a:t>
            </a:r>
          </a:p>
          <a:p>
            <a:pPr marL="742950" lvl="1" indent="-285750">
              <a:buFont typeface="Arial" panose="020B0604020202020204" pitchFamily="34" charset="0"/>
              <a:buChar char="•"/>
            </a:pPr>
            <a:r>
              <a:rPr lang="en-US" sz="1900" dirty="0">
                <a:latin typeface="Rockwell Nova Light" panose="02060303020205020403" pitchFamily="18" charset="0"/>
              </a:rPr>
              <a:t>Monitor inventory</a:t>
            </a:r>
          </a:p>
          <a:p>
            <a:pPr marL="742950" lvl="1" indent="-285750">
              <a:buFont typeface="Arial" panose="020B0604020202020204" pitchFamily="34" charset="0"/>
              <a:buChar char="•"/>
            </a:pPr>
            <a:r>
              <a:rPr lang="en-US" sz="1900" dirty="0">
                <a:latin typeface="Rockwell Nova Light" panose="02060303020205020403" pitchFamily="18" charset="0"/>
              </a:rPr>
              <a:t>Manage storefront shifts</a:t>
            </a:r>
          </a:p>
          <a:p>
            <a:pPr marL="742950" lvl="1" indent="-285750">
              <a:buFont typeface="Arial" panose="020B0604020202020204" pitchFamily="34" charset="0"/>
              <a:buChar char="•"/>
            </a:pPr>
            <a:r>
              <a:rPr lang="en-US" sz="1900" dirty="0">
                <a:latin typeface="Rockwell Nova Light" panose="02060303020205020403" pitchFamily="18" charset="0"/>
              </a:rPr>
              <a:t>Manage accounting</a:t>
            </a:r>
          </a:p>
          <a:p>
            <a:pPr marL="742950" lvl="1" indent="-285750">
              <a:buFont typeface="Arial" panose="020B0604020202020204" pitchFamily="34" charset="0"/>
              <a:buChar char="•"/>
            </a:pPr>
            <a:r>
              <a:rPr lang="en-US" sz="1900" dirty="0">
                <a:latin typeface="Rockwell Nova Light" panose="02060303020205020403" pitchFamily="18" charset="0"/>
              </a:rPr>
              <a:t>And more!</a:t>
            </a:r>
          </a:p>
        </p:txBody>
      </p:sp>
      <p:pic>
        <p:nvPicPr>
          <p:cNvPr id="3" name="Picture 2" descr="A qr code with blue text&#10;&#10;Description automatically generated">
            <a:extLst>
              <a:ext uri="{FF2B5EF4-FFF2-40B4-BE49-F238E27FC236}">
                <a16:creationId xmlns:a16="http://schemas.microsoft.com/office/drawing/2014/main" id="{B2A660F1-159B-5D8D-A4B5-73CADD0A1C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1611" y="146958"/>
            <a:ext cx="2122714" cy="2122714"/>
          </a:xfrm>
          <a:prstGeom prst="rect">
            <a:avLst/>
          </a:prstGeom>
        </p:spPr>
      </p:pic>
    </p:spTree>
    <p:extLst>
      <p:ext uri="{BB962C8B-B14F-4D97-AF65-F5344CB8AC3E}">
        <p14:creationId xmlns:p14="http://schemas.microsoft.com/office/powerpoint/2010/main" val="600759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le with a border&#10;&#10;Description automatically generated">
            <a:extLst>
              <a:ext uri="{FF2B5EF4-FFF2-40B4-BE49-F238E27FC236}">
                <a16:creationId xmlns:a16="http://schemas.microsoft.com/office/drawing/2014/main" id="{38D5E893-7FB7-F9A8-37BF-BCEA3442A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1068809"/>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Use the Technology!</a:t>
            </a:r>
          </a:p>
        </p:txBody>
      </p:sp>
      <p:sp>
        <p:nvSpPr>
          <p:cNvPr id="4" name="TextBox 3">
            <a:extLst>
              <a:ext uri="{FF2B5EF4-FFF2-40B4-BE49-F238E27FC236}">
                <a16:creationId xmlns:a16="http://schemas.microsoft.com/office/drawing/2014/main" id="{BB66EA47-0C44-124E-B771-F4320535185E}"/>
              </a:ext>
            </a:extLst>
          </p:cNvPr>
          <p:cNvSpPr txBox="1"/>
          <p:nvPr/>
        </p:nvSpPr>
        <p:spPr>
          <a:xfrm>
            <a:off x="1166753" y="2226845"/>
            <a:ext cx="6594497" cy="4493538"/>
          </a:xfrm>
          <a:prstGeom prst="rect">
            <a:avLst/>
          </a:prstGeom>
          <a:noFill/>
        </p:spPr>
        <p:txBody>
          <a:bodyPr wrap="square">
            <a:spAutoFit/>
          </a:bodyPr>
          <a:lstStyle/>
          <a:p>
            <a:r>
              <a:rPr lang="en-US" sz="1900" b="1" dirty="0">
                <a:latin typeface="Rockwell Nova Light" panose="02060303020205020403" pitchFamily="18" charset="0"/>
              </a:rPr>
              <a:t>Trail’s End App for Scouts</a:t>
            </a:r>
          </a:p>
          <a:p>
            <a:pPr marL="285750" indent="-285750">
              <a:buFont typeface="Arial" panose="020B0604020202020204" pitchFamily="34" charset="0"/>
              <a:buChar char="•"/>
            </a:pPr>
            <a:r>
              <a:rPr lang="en-US" sz="1500" dirty="0">
                <a:latin typeface="Rockwell Nova Light" panose="02060303020205020403" pitchFamily="18" charset="0"/>
              </a:rPr>
              <a:t>NEW Scouts, will enter the Unit Code at registration. </a:t>
            </a:r>
          </a:p>
          <a:p>
            <a:pPr marL="285750" indent="-285750">
              <a:buFont typeface="Arial" panose="020B0604020202020204" pitchFamily="34" charset="0"/>
              <a:buChar char="•"/>
            </a:pPr>
            <a:r>
              <a:rPr lang="en-US" sz="1500" dirty="0">
                <a:latin typeface="Rockwell Nova Light" panose="02060303020205020403" pitchFamily="18" charset="0"/>
              </a:rPr>
              <a:t>Easier for Scouts to register. </a:t>
            </a:r>
          </a:p>
          <a:p>
            <a:pPr marL="285750" indent="-285750">
              <a:buFont typeface="Arial" panose="020B0604020202020204" pitchFamily="34" charset="0"/>
              <a:buChar char="•"/>
            </a:pPr>
            <a:r>
              <a:rPr lang="en-US" sz="1500" dirty="0">
                <a:latin typeface="Rockwell Nova Light" panose="02060303020205020403" pitchFamily="18" charset="0"/>
              </a:rPr>
              <a:t>Returning Scouts should use their previous account. </a:t>
            </a:r>
          </a:p>
          <a:p>
            <a:pPr marL="285750" indent="-285750">
              <a:buFont typeface="Arial" panose="020B0604020202020204" pitchFamily="34" charset="0"/>
              <a:buChar char="•"/>
            </a:pPr>
            <a:r>
              <a:rPr lang="en-US" sz="1500" dirty="0">
                <a:latin typeface="Rockwell Nova Light" panose="02060303020205020403" pitchFamily="18" charset="0"/>
              </a:rPr>
              <a:t>Be sure to remind them to check their Unit. </a:t>
            </a:r>
          </a:p>
          <a:p>
            <a:pPr marL="285750" indent="-285750">
              <a:buFont typeface="Arial" panose="020B0604020202020204" pitchFamily="34" charset="0"/>
              <a:buChar char="•"/>
            </a:pPr>
            <a:endParaRPr lang="en-US" sz="1500" dirty="0">
              <a:latin typeface="Rockwell Nova Light" panose="02060303020205020403" pitchFamily="18" charset="0"/>
            </a:endParaRPr>
          </a:p>
          <a:p>
            <a:r>
              <a:rPr lang="en-US" sz="1500" b="1" dirty="0">
                <a:latin typeface="Rockwell Nova Light" panose="02060303020205020403" pitchFamily="18" charset="0"/>
              </a:rPr>
              <a:t>Multiple Scout Families: </a:t>
            </a:r>
          </a:p>
          <a:p>
            <a:pPr marL="342900" indent="-342900">
              <a:buFont typeface="Arial" panose="020B0604020202020204" pitchFamily="34" charset="0"/>
              <a:buChar char="•"/>
            </a:pPr>
            <a:r>
              <a:rPr lang="en-US" sz="1500" dirty="0">
                <a:latin typeface="Rockwell Nova Light" panose="02060303020205020403" pitchFamily="18" charset="0"/>
              </a:rPr>
              <a:t>One Scout per account. </a:t>
            </a:r>
          </a:p>
          <a:p>
            <a:pPr marL="342900" indent="-342900">
              <a:buFont typeface="Arial" panose="020B0604020202020204" pitchFamily="34" charset="0"/>
              <a:buChar char="•"/>
            </a:pPr>
            <a:r>
              <a:rPr lang="en-US" sz="1500" dirty="0">
                <a:latin typeface="Rockwell Nova Light" panose="02060303020205020403" pitchFamily="18" charset="0"/>
              </a:rPr>
              <a:t>Toggling makes switching between Scouts easy. </a:t>
            </a:r>
          </a:p>
          <a:p>
            <a:pPr marL="342900" indent="-342900">
              <a:buFont typeface="Arial" panose="020B0604020202020204" pitchFamily="34" charset="0"/>
              <a:buChar char="•"/>
            </a:pPr>
            <a:r>
              <a:rPr lang="en-US" sz="1500" dirty="0">
                <a:latin typeface="Rockwell Nova Light" panose="02060303020205020403" pitchFamily="18" charset="0"/>
              </a:rPr>
              <a:t>Scouts should each get rewarded for their individual hard work.</a:t>
            </a:r>
          </a:p>
          <a:p>
            <a:endParaRPr lang="en-US" sz="1500" b="1" dirty="0">
              <a:latin typeface="Rockwell Nova Light" panose="02060303020205020403" pitchFamily="18" charset="0"/>
            </a:endParaRPr>
          </a:p>
          <a:p>
            <a:r>
              <a:rPr lang="en-US" sz="1500" b="1" dirty="0">
                <a:latin typeface="Rockwell Nova Light" panose="02060303020205020403" pitchFamily="18" charset="0"/>
              </a:rPr>
              <a:t>Multiple parents/guardians logging in: </a:t>
            </a:r>
          </a:p>
          <a:p>
            <a:pPr marL="342900" indent="-342900">
              <a:buFont typeface="Arial" panose="020B0604020202020204" pitchFamily="34" charset="0"/>
              <a:buChar char="•"/>
            </a:pPr>
            <a:r>
              <a:rPr lang="en-US" sz="1500" dirty="0">
                <a:latin typeface="Rockwell Nova Light" panose="02060303020205020403" pitchFamily="18" charset="0"/>
              </a:rPr>
              <a:t>Use same username &amp; password</a:t>
            </a:r>
          </a:p>
          <a:p>
            <a:pPr marL="342900" indent="-342900">
              <a:buFont typeface="Arial" panose="020B0604020202020204" pitchFamily="34" charset="0"/>
              <a:buChar char="•"/>
            </a:pPr>
            <a:r>
              <a:rPr lang="en-US" sz="1500" dirty="0">
                <a:latin typeface="Rockwell Nova Light" panose="02060303020205020403" pitchFamily="18" charset="0"/>
              </a:rPr>
              <a:t>Add multi. MFA contacts. </a:t>
            </a:r>
          </a:p>
          <a:p>
            <a:pPr marL="342900" indent="-342900">
              <a:buFont typeface="Arial" panose="020B0604020202020204" pitchFamily="34" charset="0"/>
              <a:buChar char="•"/>
            </a:pPr>
            <a:r>
              <a:rPr lang="en-US" sz="1500" dirty="0">
                <a:latin typeface="Rockwell Nova Light" panose="02060303020205020403" pitchFamily="18" charset="0"/>
              </a:rPr>
              <a:t>Cell phone recommended</a:t>
            </a:r>
          </a:p>
          <a:p>
            <a:pPr marL="342900" indent="-342900">
              <a:buFont typeface="Arial" panose="020B0604020202020204" pitchFamily="34" charset="0"/>
              <a:buChar char="•"/>
            </a:pPr>
            <a:endParaRPr lang="en-US" sz="1900" dirty="0">
              <a:latin typeface="Rockwell Nova Light" panose="02060303020205020403" pitchFamily="18" charset="0"/>
            </a:endParaRPr>
          </a:p>
          <a:p>
            <a:pPr marL="800100" lvl="1" indent="-342900">
              <a:buFont typeface="Arial" panose="020B0604020202020204" pitchFamily="34" charset="0"/>
              <a:buChar char="•"/>
            </a:pPr>
            <a:endParaRPr lang="en-US" sz="1900" dirty="0">
              <a:latin typeface="Rockwell Nova Light" panose="02060303020205020403" pitchFamily="18" charset="0"/>
            </a:endParaRPr>
          </a:p>
          <a:p>
            <a:endParaRPr lang="en-US" sz="1900" dirty="0">
              <a:latin typeface="Rockwell Nova Light" panose="02060303020205020403" pitchFamily="18" charset="0"/>
            </a:endParaRPr>
          </a:p>
        </p:txBody>
      </p:sp>
      <p:pic>
        <p:nvPicPr>
          <p:cNvPr id="13" name="Picture 12">
            <a:extLst>
              <a:ext uri="{FF2B5EF4-FFF2-40B4-BE49-F238E27FC236}">
                <a16:creationId xmlns:a16="http://schemas.microsoft.com/office/drawing/2014/main" id="{F5834245-2C49-619C-1B16-5EBD0ABD9781}"/>
              </a:ext>
            </a:extLst>
          </p:cNvPr>
          <p:cNvPicPr>
            <a:picLocks noChangeAspect="1"/>
          </p:cNvPicPr>
          <p:nvPr/>
        </p:nvPicPr>
        <p:blipFill rotWithShape="1">
          <a:blip r:embed="rId4"/>
          <a:srcRect t="7652" r="15002" b="67414"/>
          <a:stretch/>
        </p:blipFill>
        <p:spPr>
          <a:xfrm>
            <a:off x="7620307" y="1943198"/>
            <a:ext cx="1749261" cy="1258199"/>
          </a:xfrm>
          <a:prstGeom prst="rect">
            <a:avLst/>
          </a:prstGeom>
        </p:spPr>
      </p:pic>
      <p:cxnSp>
        <p:nvCxnSpPr>
          <p:cNvPr id="6" name="Straight Arrow Connector 5">
            <a:extLst>
              <a:ext uri="{FF2B5EF4-FFF2-40B4-BE49-F238E27FC236}">
                <a16:creationId xmlns:a16="http://schemas.microsoft.com/office/drawing/2014/main" id="{52B2A1D2-C0D2-E261-CAD6-439702FC1A24}"/>
              </a:ext>
            </a:extLst>
          </p:cNvPr>
          <p:cNvCxnSpPr>
            <a:cxnSpLocks/>
          </p:cNvCxnSpPr>
          <p:nvPr/>
        </p:nvCxnSpPr>
        <p:spPr>
          <a:xfrm>
            <a:off x="6233646" y="2572297"/>
            <a:ext cx="2120645" cy="2332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A screenshot of a mobile payment&#10;&#10;Description automatically generated">
            <a:extLst>
              <a:ext uri="{FF2B5EF4-FFF2-40B4-BE49-F238E27FC236}">
                <a16:creationId xmlns:a16="http://schemas.microsoft.com/office/drawing/2014/main" id="{1E7AFF38-0ECB-2BCE-0ECB-0AD6FB1A6571}"/>
              </a:ext>
            </a:extLst>
          </p:cNvPr>
          <p:cNvPicPr>
            <a:picLocks noChangeAspect="1"/>
          </p:cNvPicPr>
          <p:nvPr/>
        </p:nvPicPr>
        <p:blipFill rotWithShape="1">
          <a:blip r:embed="rId5">
            <a:extLst>
              <a:ext uri="{28A0092B-C50C-407E-A947-70E740481C1C}">
                <a14:useLocalDpi xmlns:a14="http://schemas.microsoft.com/office/drawing/2010/main" val="0"/>
              </a:ext>
            </a:extLst>
          </a:blip>
          <a:srcRect b="64266"/>
          <a:stretch/>
        </p:blipFill>
        <p:spPr>
          <a:xfrm>
            <a:off x="9391917" y="3256451"/>
            <a:ext cx="2252230" cy="1788473"/>
          </a:xfrm>
          <a:prstGeom prst="rect">
            <a:avLst/>
          </a:prstGeom>
        </p:spPr>
      </p:pic>
      <p:pic>
        <p:nvPicPr>
          <p:cNvPr id="22" name="Picture 21" descr="A screenshot of a phone&#10;&#10;Description automatically generated">
            <a:extLst>
              <a:ext uri="{FF2B5EF4-FFF2-40B4-BE49-F238E27FC236}">
                <a16:creationId xmlns:a16="http://schemas.microsoft.com/office/drawing/2014/main" id="{3A627895-6C52-A3E1-CB7F-2CBA98610702}"/>
              </a:ext>
            </a:extLst>
          </p:cNvPr>
          <p:cNvPicPr>
            <a:picLocks noChangeAspect="1"/>
          </p:cNvPicPr>
          <p:nvPr/>
        </p:nvPicPr>
        <p:blipFill rotWithShape="1">
          <a:blip r:embed="rId6">
            <a:extLst>
              <a:ext uri="{28A0092B-C50C-407E-A947-70E740481C1C}">
                <a14:useLocalDpi xmlns:a14="http://schemas.microsoft.com/office/drawing/2010/main" val="0"/>
              </a:ext>
            </a:extLst>
          </a:blip>
          <a:srcRect t="45006" b="26199"/>
          <a:stretch/>
        </p:blipFill>
        <p:spPr>
          <a:xfrm>
            <a:off x="4730884" y="4804536"/>
            <a:ext cx="2441574" cy="1562362"/>
          </a:xfrm>
          <a:prstGeom prst="rect">
            <a:avLst/>
          </a:prstGeom>
        </p:spPr>
      </p:pic>
      <p:pic>
        <p:nvPicPr>
          <p:cNvPr id="24" name="Picture 23" descr="A screenshot of a phone&#10;&#10;Description automatically generated">
            <a:extLst>
              <a:ext uri="{FF2B5EF4-FFF2-40B4-BE49-F238E27FC236}">
                <a16:creationId xmlns:a16="http://schemas.microsoft.com/office/drawing/2014/main" id="{010E3599-EAA3-1044-D525-140E20570A82}"/>
              </a:ext>
            </a:extLst>
          </p:cNvPr>
          <p:cNvPicPr>
            <a:picLocks noChangeAspect="1"/>
          </p:cNvPicPr>
          <p:nvPr/>
        </p:nvPicPr>
        <p:blipFill rotWithShape="1">
          <a:blip r:embed="rId7">
            <a:extLst>
              <a:ext uri="{28A0092B-C50C-407E-A947-70E740481C1C}">
                <a14:useLocalDpi xmlns:a14="http://schemas.microsoft.com/office/drawing/2010/main" val="0"/>
              </a:ext>
            </a:extLst>
          </a:blip>
          <a:srcRect l="-976" t="50644" r="976" b="18630"/>
          <a:stretch/>
        </p:blipFill>
        <p:spPr>
          <a:xfrm>
            <a:off x="7833663" y="5182541"/>
            <a:ext cx="2252230" cy="1537842"/>
          </a:xfrm>
          <a:prstGeom prst="rect">
            <a:avLst/>
          </a:prstGeom>
        </p:spPr>
      </p:pic>
      <p:sp>
        <p:nvSpPr>
          <p:cNvPr id="25" name="Oval 24">
            <a:extLst>
              <a:ext uri="{FF2B5EF4-FFF2-40B4-BE49-F238E27FC236}">
                <a16:creationId xmlns:a16="http://schemas.microsoft.com/office/drawing/2014/main" id="{49E3D60B-514C-0BB6-9775-FAC970AB6488}"/>
              </a:ext>
            </a:extLst>
          </p:cNvPr>
          <p:cNvSpPr/>
          <p:nvPr/>
        </p:nvSpPr>
        <p:spPr>
          <a:xfrm>
            <a:off x="10175858" y="3436333"/>
            <a:ext cx="613064" cy="238991"/>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08416B6E-EE93-5012-2651-E4AED2B6DBBC}"/>
              </a:ext>
            </a:extLst>
          </p:cNvPr>
          <p:cNvCxnSpPr>
            <a:cxnSpLocks/>
          </p:cNvCxnSpPr>
          <p:nvPr/>
        </p:nvCxnSpPr>
        <p:spPr>
          <a:xfrm flipV="1">
            <a:off x="6154958" y="3555828"/>
            <a:ext cx="4020900" cy="5922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75962923-0462-B189-55C6-BD831488A245}"/>
              </a:ext>
            </a:extLst>
          </p:cNvPr>
          <p:cNvSpPr/>
          <p:nvPr/>
        </p:nvSpPr>
        <p:spPr>
          <a:xfrm>
            <a:off x="5122846" y="5272060"/>
            <a:ext cx="613064" cy="238991"/>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72D6CB2-738A-D39A-DDF0-8D0725CBFC83}"/>
              </a:ext>
            </a:extLst>
          </p:cNvPr>
          <p:cNvSpPr/>
          <p:nvPr/>
        </p:nvSpPr>
        <p:spPr>
          <a:xfrm>
            <a:off x="7858875" y="5951463"/>
            <a:ext cx="1533041" cy="220738"/>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214C86ED-BCFB-8B12-2E4C-FF7B9680D6F3}"/>
              </a:ext>
            </a:extLst>
          </p:cNvPr>
          <p:cNvCxnSpPr>
            <a:cxnSpLocks/>
          </p:cNvCxnSpPr>
          <p:nvPr/>
        </p:nvCxnSpPr>
        <p:spPr>
          <a:xfrm>
            <a:off x="3918289" y="5391294"/>
            <a:ext cx="10522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09C90C1-D88B-FFEC-6663-4491097CBAA4}"/>
              </a:ext>
            </a:extLst>
          </p:cNvPr>
          <p:cNvCxnSpPr>
            <a:cxnSpLocks/>
          </p:cNvCxnSpPr>
          <p:nvPr/>
        </p:nvCxnSpPr>
        <p:spPr>
          <a:xfrm>
            <a:off x="5819165" y="5455847"/>
            <a:ext cx="1903707" cy="4956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62F1FF4-4289-EE5F-350A-74D3957568F3}"/>
              </a:ext>
            </a:extLst>
          </p:cNvPr>
          <p:cNvSpPr txBox="1"/>
          <p:nvPr/>
        </p:nvSpPr>
        <p:spPr>
          <a:xfrm>
            <a:off x="1143000" y="5826271"/>
            <a:ext cx="3169227" cy="784830"/>
          </a:xfrm>
          <a:prstGeom prst="rect">
            <a:avLst/>
          </a:prstGeom>
          <a:noFill/>
        </p:spPr>
        <p:txBody>
          <a:bodyPr wrap="square" rtlCol="0">
            <a:spAutoFit/>
          </a:bodyPr>
          <a:lstStyle/>
          <a:p>
            <a:r>
              <a:rPr lang="en-US" sz="1500" dirty="0">
                <a:solidFill>
                  <a:srgbClr val="FF0000"/>
                </a:solidFill>
              </a:rPr>
              <a:t>Tip: </a:t>
            </a:r>
            <a:r>
              <a:rPr lang="en-US" sz="1500" dirty="0"/>
              <a:t>If they say they have registered, but not showing in your roster, have them look at their unit info.</a:t>
            </a:r>
          </a:p>
        </p:txBody>
      </p:sp>
    </p:spTree>
    <p:extLst>
      <p:ext uri="{BB962C8B-B14F-4D97-AF65-F5344CB8AC3E}">
        <p14:creationId xmlns:p14="http://schemas.microsoft.com/office/powerpoint/2010/main" val="1368988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rectangle with a border&#10;&#10;Description automatically generated">
            <a:extLst>
              <a:ext uri="{FF2B5EF4-FFF2-40B4-BE49-F238E27FC236}">
                <a16:creationId xmlns:a16="http://schemas.microsoft.com/office/drawing/2014/main" id="{B6EDD791-32A8-34C3-109B-D7B73FB28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0C78005-7174-64F7-6523-C15249609B13}"/>
              </a:ext>
            </a:extLst>
          </p:cNvPr>
          <p:cNvSpPr txBox="1"/>
          <p:nvPr/>
        </p:nvSpPr>
        <p:spPr>
          <a:xfrm>
            <a:off x="3832735" y="708461"/>
            <a:ext cx="4526529" cy="923330"/>
          </a:xfrm>
          <a:prstGeom prst="rect">
            <a:avLst/>
          </a:prstGeom>
          <a:noFill/>
        </p:spPr>
        <p:txBody>
          <a:bodyPr wrap="square">
            <a:spAutoFit/>
          </a:bodyPr>
          <a:lstStyle/>
          <a:p>
            <a:pPr algn="ctr"/>
            <a:r>
              <a:rPr lang="en-US" sz="5400" b="1" dirty="0">
                <a:latin typeface="Rockwell Nova Light" panose="02060303020205020403" pitchFamily="18" charset="0"/>
              </a:rPr>
              <a:t>Credit Cards</a:t>
            </a:r>
          </a:p>
        </p:txBody>
      </p:sp>
      <p:sp>
        <p:nvSpPr>
          <p:cNvPr id="6" name="TextBox 5">
            <a:extLst>
              <a:ext uri="{FF2B5EF4-FFF2-40B4-BE49-F238E27FC236}">
                <a16:creationId xmlns:a16="http://schemas.microsoft.com/office/drawing/2014/main" id="{44DB4649-96D5-E269-7DD8-84F6A3B6835B}"/>
              </a:ext>
            </a:extLst>
          </p:cNvPr>
          <p:cNvSpPr txBox="1"/>
          <p:nvPr/>
        </p:nvSpPr>
        <p:spPr>
          <a:xfrm>
            <a:off x="1002673" y="1720840"/>
            <a:ext cx="5470864" cy="4939814"/>
          </a:xfrm>
          <a:prstGeom prst="rect">
            <a:avLst/>
          </a:prstGeom>
          <a:noFill/>
        </p:spPr>
        <p:txBody>
          <a:bodyPr wrap="square">
            <a:spAutoFit/>
          </a:bodyPr>
          <a:lstStyle/>
          <a:p>
            <a:pPr marL="285750" indent="-285750">
              <a:buFont typeface="Arial" panose="020B0604020202020204" pitchFamily="34" charset="0"/>
              <a:buChar char="•"/>
            </a:pPr>
            <a:r>
              <a:rPr lang="en-US" sz="1500" dirty="0">
                <a:latin typeface="Rockwell Nova Light" panose="02060303020205020403" pitchFamily="18" charset="0"/>
              </a:rPr>
              <a:t>Many consumers prefer credit or debit card transactions</a:t>
            </a:r>
          </a:p>
          <a:p>
            <a:pPr marL="285750" indent="-285750">
              <a:buFont typeface="Arial" panose="020B0604020202020204" pitchFamily="34" charset="0"/>
              <a:buChar char="•"/>
            </a:pPr>
            <a:r>
              <a:rPr lang="en-US" sz="1500" dirty="0">
                <a:latin typeface="Rockwell Nova Light" panose="02060303020205020403" pitchFamily="18" charset="0"/>
              </a:rPr>
              <a:t>All Credit Cards transaction fees are covered when recorded via the Trail’s End app</a:t>
            </a:r>
          </a:p>
          <a:p>
            <a:pPr marL="285750" indent="-285750">
              <a:buFont typeface="Arial" panose="020B0604020202020204" pitchFamily="34" charset="0"/>
              <a:buChar char="•"/>
            </a:pPr>
            <a:r>
              <a:rPr lang="en-US" sz="1500" dirty="0">
                <a:latin typeface="Rockwell Nova Light" panose="02060303020205020403" pitchFamily="18" charset="0"/>
              </a:rPr>
              <a:t>Earn 1.25 reward points for every $1 sold in the app via credit card</a:t>
            </a:r>
          </a:p>
          <a:p>
            <a:pPr marL="285750" indent="-285750">
              <a:buFont typeface="Arial" panose="020B0604020202020204" pitchFamily="34" charset="0"/>
              <a:buChar char="•"/>
            </a:pPr>
            <a:r>
              <a:rPr lang="en-US" sz="1500" dirty="0">
                <a:latin typeface="Rockwell Nova Light" panose="02060303020205020403" pitchFamily="18" charset="0"/>
              </a:rPr>
              <a:t>No cash handling for Scouts/Unit</a:t>
            </a:r>
          </a:p>
          <a:p>
            <a:pPr marL="742950" lvl="1" indent="-285750">
              <a:buFont typeface="Arial" panose="020B0604020202020204" pitchFamily="34" charset="0"/>
              <a:buChar char="•"/>
            </a:pPr>
            <a:r>
              <a:rPr lang="en-US" sz="1500" dirty="0">
                <a:latin typeface="Rockwell Nova Light" panose="02060303020205020403" pitchFamily="18" charset="0"/>
              </a:rPr>
              <a:t>Communicates directly to the Unit. </a:t>
            </a:r>
          </a:p>
          <a:p>
            <a:pPr marL="742950" lvl="1" indent="-285750">
              <a:buFont typeface="Arial" panose="020B0604020202020204" pitchFamily="34" charset="0"/>
              <a:buChar char="•"/>
            </a:pPr>
            <a:r>
              <a:rPr lang="en-US" sz="1500" dirty="0">
                <a:latin typeface="Rockwell Nova Light" panose="02060303020205020403" pitchFamily="18" charset="0"/>
              </a:rPr>
              <a:t>Payout available after invoice is $0. </a:t>
            </a:r>
          </a:p>
          <a:p>
            <a:pPr marL="285750" indent="-285750">
              <a:buFont typeface="Arial" panose="020B0604020202020204" pitchFamily="34" charset="0"/>
              <a:buChar char="•"/>
            </a:pPr>
            <a:r>
              <a:rPr lang="en-US" sz="1500" dirty="0">
                <a:latin typeface="Rockwell Nova Light" panose="02060303020205020403" pitchFamily="18" charset="0"/>
              </a:rPr>
              <a:t>Square readers are compatible with the TE app</a:t>
            </a:r>
          </a:p>
          <a:p>
            <a:pPr marL="742950" lvl="1" indent="-285750">
              <a:buFont typeface="Arial" panose="020B0604020202020204" pitchFamily="34" charset="0"/>
              <a:buChar char="•"/>
            </a:pPr>
            <a:r>
              <a:rPr lang="en-US" sz="1500" dirty="0">
                <a:latin typeface="Rockwell Nova Light" panose="02060303020205020403" pitchFamily="18" charset="0"/>
              </a:rPr>
              <a:t>Do NOT use the Square app acct.</a:t>
            </a:r>
          </a:p>
          <a:p>
            <a:pPr marL="285750" indent="-285750">
              <a:buFont typeface="Arial" panose="020B0604020202020204" pitchFamily="34" charset="0"/>
              <a:buChar char="•"/>
            </a:pPr>
            <a:r>
              <a:rPr lang="en-US" sz="1500" dirty="0">
                <a:latin typeface="Rockwell Nova Light" panose="02060303020205020403" pitchFamily="18" charset="0"/>
              </a:rPr>
              <a:t>Square Bluetooth readers also accept Apple Pay and Google Pay</a:t>
            </a:r>
          </a:p>
          <a:p>
            <a:pPr marL="285750" indent="-285750">
              <a:buFont typeface="Arial" panose="020B0604020202020204" pitchFamily="34" charset="0"/>
              <a:buChar char="•"/>
            </a:pPr>
            <a:r>
              <a:rPr lang="en-US" sz="1500" dirty="0">
                <a:latin typeface="Rockwell Nova Light" panose="02060303020205020403" pitchFamily="18" charset="0"/>
              </a:rPr>
              <a:t>ALL Scouts can enter credit cards manually</a:t>
            </a:r>
          </a:p>
          <a:p>
            <a:pPr marL="285750" indent="-285750">
              <a:buFont typeface="Arial" panose="020B0604020202020204" pitchFamily="34" charset="0"/>
              <a:buChar char="•"/>
            </a:pPr>
            <a:r>
              <a:rPr lang="en-US" sz="1500" dirty="0">
                <a:latin typeface="Rockwell Nova Light" panose="02060303020205020403" pitchFamily="18" charset="0"/>
              </a:rPr>
              <a:t>OR send cart to customers device. </a:t>
            </a:r>
          </a:p>
          <a:p>
            <a:pPr marL="742950" lvl="1" indent="-285750">
              <a:buFont typeface="Arial" panose="020B0604020202020204" pitchFamily="34" charset="0"/>
              <a:buChar char="•"/>
            </a:pPr>
            <a:r>
              <a:rPr lang="en-US" sz="1500" dirty="0">
                <a:latin typeface="Rockwell Nova Light" panose="02060303020205020403" pitchFamily="18" charset="0"/>
              </a:rPr>
              <a:t>Be sure the payment is verified before letting the customer leave with product. </a:t>
            </a:r>
          </a:p>
          <a:p>
            <a:pPr marL="285750" indent="-285750">
              <a:buFont typeface="Arial" panose="020B0604020202020204" pitchFamily="34" charset="0"/>
              <a:buChar char="•"/>
            </a:pPr>
            <a:r>
              <a:rPr lang="en-US" sz="1500" dirty="0">
                <a:latin typeface="Rockwell Nova Light" panose="02060303020205020403" pitchFamily="18" charset="0"/>
              </a:rPr>
              <a:t>Parents pay Wagon Sales or Storefront cash due by clicking “Cash to Credit”/“Pay Now” (optional), converting to credit points. </a:t>
            </a:r>
          </a:p>
          <a:p>
            <a:pPr marL="285750" indent="-285750">
              <a:buFont typeface="Arial" panose="020B0604020202020204" pitchFamily="34" charset="0"/>
              <a:buChar char="•"/>
            </a:pPr>
            <a:r>
              <a:rPr lang="en-US" sz="1500" dirty="0">
                <a:latin typeface="Rockwell Nova Light" panose="02060303020205020403" pitchFamily="18" charset="0"/>
                <a:hlinkClick r:id="rId4"/>
              </a:rPr>
              <a:t>Video</a:t>
            </a:r>
            <a:endParaRPr lang="en-US" sz="1500" dirty="0">
              <a:latin typeface="Rockwell Nova Light" panose="02060303020205020403" pitchFamily="18" charset="0"/>
            </a:endParaRPr>
          </a:p>
        </p:txBody>
      </p:sp>
      <p:pic>
        <p:nvPicPr>
          <p:cNvPr id="4" name="Picture 3" descr="A screenshot of a cell phone&#10;&#10;Description automatically generated">
            <a:extLst>
              <a:ext uri="{FF2B5EF4-FFF2-40B4-BE49-F238E27FC236}">
                <a16:creationId xmlns:a16="http://schemas.microsoft.com/office/drawing/2014/main" id="{D7185665-21C2-4ADB-F6AC-BBC2EE2C1D2D}"/>
              </a:ext>
            </a:extLst>
          </p:cNvPr>
          <p:cNvPicPr>
            <a:picLocks noChangeAspect="1"/>
          </p:cNvPicPr>
          <p:nvPr/>
        </p:nvPicPr>
        <p:blipFill rotWithShape="1">
          <a:blip r:embed="rId5">
            <a:extLst>
              <a:ext uri="{28A0092B-C50C-407E-A947-70E740481C1C}">
                <a14:useLocalDpi xmlns:a14="http://schemas.microsoft.com/office/drawing/2010/main" val="0"/>
              </a:ext>
            </a:extLst>
          </a:blip>
          <a:srcRect l="5162" t="44618" r="5948"/>
          <a:stretch/>
        </p:blipFill>
        <p:spPr>
          <a:xfrm>
            <a:off x="9561368" y="726700"/>
            <a:ext cx="1951759" cy="2702300"/>
          </a:xfrm>
          <a:prstGeom prst="rect">
            <a:avLst/>
          </a:prstGeom>
          <a:ln>
            <a:solidFill>
              <a:srgbClr val="FF0000"/>
            </a:solid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0C65878-4E39-DAC0-80E4-ED1F7D8893C3}"/>
              </a:ext>
            </a:extLst>
          </p:cNvPr>
          <p:cNvPicPr>
            <a:picLocks noChangeAspect="1"/>
          </p:cNvPicPr>
          <p:nvPr/>
        </p:nvPicPr>
        <p:blipFill>
          <a:blip r:embed="rId6"/>
          <a:stretch>
            <a:fillRect/>
          </a:stretch>
        </p:blipFill>
        <p:spPr>
          <a:xfrm>
            <a:off x="7741227" y="3575024"/>
            <a:ext cx="3771900" cy="2947130"/>
          </a:xfrm>
          <a:prstGeom prst="rect">
            <a:avLst/>
          </a:prstGeom>
        </p:spPr>
      </p:pic>
      <p:sp>
        <p:nvSpPr>
          <p:cNvPr id="10" name="TextBox 9">
            <a:extLst>
              <a:ext uri="{FF2B5EF4-FFF2-40B4-BE49-F238E27FC236}">
                <a16:creationId xmlns:a16="http://schemas.microsoft.com/office/drawing/2014/main" id="{26394670-C3D2-1052-2AEF-E090730F2FFB}"/>
              </a:ext>
            </a:extLst>
          </p:cNvPr>
          <p:cNvSpPr txBox="1"/>
          <p:nvPr/>
        </p:nvSpPr>
        <p:spPr>
          <a:xfrm>
            <a:off x="6979665" y="1737221"/>
            <a:ext cx="1618374" cy="715089"/>
          </a:xfrm>
          <a:prstGeom prst="roundRect">
            <a:avLst/>
          </a:prstGeom>
          <a:solidFill>
            <a:schemeClr val="bg1"/>
          </a:solidFill>
          <a:ln>
            <a:solidFill>
              <a:srgbClr val="FF0000"/>
            </a:solidFill>
          </a:ln>
          <a:effectLst>
            <a:outerShdw blurRad="50800" dist="38100" dir="5400000" algn="t" rotWithShape="0">
              <a:prstClr val="black">
                <a:alpha val="40000"/>
              </a:prstClr>
            </a:outerShdw>
          </a:effectLst>
        </p:spPr>
        <p:txBody>
          <a:bodyPr wrap="square" rtlCol="0">
            <a:spAutoFit/>
          </a:bodyPr>
          <a:lstStyle/>
          <a:p>
            <a:r>
              <a:rPr lang="en-US" dirty="0"/>
              <a:t>More intuitive Checkout </a:t>
            </a:r>
          </a:p>
        </p:txBody>
      </p:sp>
      <p:cxnSp>
        <p:nvCxnSpPr>
          <p:cNvPr id="12" name="Straight Connector 11">
            <a:extLst>
              <a:ext uri="{FF2B5EF4-FFF2-40B4-BE49-F238E27FC236}">
                <a16:creationId xmlns:a16="http://schemas.microsoft.com/office/drawing/2014/main" id="{7F824768-C380-E92F-7F43-5F46EA68019C}"/>
              </a:ext>
            </a:extLst>
          </p:cNvPr>
          <p:cNvCxnSpPr>
            <a:cxnSpLocks/>
          </p:cNvCxnSpPr>
          <p:nvPr/>
        </p:nvCxnSpPr>
        <p:spPr>
          <a:xfrm flipH="1">
            <a:off x="8478651" y="708461"/>
            <a:ext cx="1082717" cy="1028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AF231F-6E8C-B353-1BC4-ED62C96B01D1}"/>
              </a:ext>
            </a:extLst>
          </p:cNvPr>
          <p:cNvCxnSpPr>
            <a:cxnSpLocks/>
          </p:cNvCxnSpPr>
          <p:nvPr/>
        </p:nvCxnSpPr>
        <p:spPr>
          <a:xfrm flipH="1" flipV="1">
            <a:off x="8478651" y="2452310"/>
            <a:ext cx="1082717" cy="9949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34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rectangle with a border&#10;&#10;Description automatically generated">
            <a:extLst>
              <a:ext uri="{FF2B5EF4-FFF2-40B4-BE49-F238E27FC236}">
                <a16:creationId xmlns:a16="http://schemas.microsoft.com/office/drawing/2014/main" id="{8B66A769-3E4E-8166-490C-740C2212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571720-A1F8-A318-C7F6-F03D371E1A50}"/>
              </a:ext>
            </a:extLst>
          </p:cNvPr>
          <p:cNvSpPr>
            <a:spLocks noGrp="1"/>
          </p:cNvSpPr>
          <p:nvPr>
            <p:ph type="title"/>
          </p:nvPr>
        </p:nvSpPr>
        <p:spPr>
          <a:xfrm>
            <a:off x="838200" y="807253"/>
            <a:ext cx="10515600" cy="1325563"/>
          </a:xfrm>
        </p:spPr>
        <p:txBody>
          <a:bodyPr/>
          <a:lstStyle/>
          <a:p>
            <a:r>
              <a:rPr lang="en-US" b="1" dirty="0"/>
              <a:t>They can turn their cash sales into Credit….</a:t>
            </a:r>
          </a:p>
        </p:txBody>
      </p:sp>
      <p:pic>
        <p:nvPicPr>
          <p:cNvPr id="6" name="Content Placeholder 5">
            <a:extLst>
              <a:ext uri="{FF2B5EF4-FFF2-40B4-BE49-F238E27FC236}">
                <a16:creationId xmlns:a16="http://schemas.microsoft.com/office/drawing/2014/main" id="{827308CD-9715-62B3-CA62-540C7C5425FE}"/>
              </a:ext>
            </a:extLst>
          </p:cNvPr>
          <p:cNvPicPr>
            <a:picLocks noGrp="1" noChangeAspect="1"/>
          </p:cNvPicPr>
          <p:nvPr>
            <p:ph idx="1"/>
          </p:nvPr>
        </p:nvPicPr>
        <p:blipFill>
          <a:blip r:embed="rId4"/>
          <a:stretch>
            <a:fillRect/>
          </a:stretch>
        </p:blipFill>
        <p:spPr>
          <a:xfrm>
            <a:off x="982219" y="1989059"/>
            <a:ext cx="2281044" cy="3944433"/>
          </a:xfrm>
        </p:spPr>
      </p:pic>
      <p:sp>
        <p:nvSpPr>
          <p:cNvPr id="7" name="Arrow: Curved Right 6">
            <a:extLst>
              <a:ext uri="{FF2B5EF4-FFF2-40B4-BE49-F238E27FC236}">
                <a16:creationId xmlns:a16="http://schemas.microsoft.com/office/drawing/2014/main" id="{793562A1-C60D-C50B-1B3D-9BBBEF908676}"/>
              </a:ext>
            </a:extLst>
          </p:cNvPr>
          <p:cNvSpPr/>
          <p:nvPr/>
        </p:nvSpPr>
        <p:spPr>
          <a:xfrm flipH="1">
            <a:off x="3112293" y="3929847"/>
            <a:ext cx="506956" cy="795338"/>
          </a:xfrm>
          <a:prstGeom prst="curv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95EB7A88-4E86-41F7-FEE4-A342C634148C}"/>
              </a:ext>
            </a:extLst>
          </p:cNvPr>
          <p:cNvSpPr txBox="1"/>
          <p:nvPr/>
        </p:nvSpPr>
        <p:spPr>
          <a:xfrm>
            <a:off x="8749990" y="1803430"/>
            <a:ext cx="2639694" cy="4708981"/>
          </a:xfrm>
          <a:prstGeom prst="rect">
            <a:avLst/>
          </a:prstGeom>
          <a:noFill/>
        </p:spPr>
        <p:txBody>
          <a:bodyPr wrap="square" rtlCol="0">
            <a:spAutoFit/>
          </a:bodyPr>
          <a:lstStyle/>
          <a:p>
            <a:r>
              <a:rPr lang="en-US" sz="1500" b="1" dirty="0"/>
              <a:t>Step 1: </a:t>
            </a:r>
          </a:p>
          <a:p>
            <a:r>
              <a:rPr lang="en-US" sz="1500" dirty="0"/>
              <a:t>If cash is owed from Wagons, click the Wagon tab. </a:t>
            </a:r>
          </a:p>
          <a:p>
            <a:endParaRPr lang="en-US" sz="1500" dirty="0"/>
          </a:p>
          <a:p>
            <a:r>
              <a:rPr lang="en-US" sz="1500" dirty="0">
                <a:highlight>
                  <a:srgbClr val="FFFF00"/>
                </a:highlight>
              </a:rPr>
              <a:t>For Storefronts</a:t>
            </a:r>
            <a:r>
              <a:rPr lang="en-US" sz="1500" dirty="0"/>
              <a:t>: They need to be in the storefront tab and turn in cash by shift EOD</a:t>
            </a:r>
          </a:p>
          <a:p>
            <a:r>
              <a:rPr lang="en-US" sz="1500" b="1" dirty="0"/>
              <a:t>Step 2</a:t>
            </a:r>
            <a:r>
              <a:rPr lang="en-US" sz="1500" dirty="0"/>
              <a:t>: Count cash &amp; ensure all sales, including HH Donations have been recorded. </a:t>
            </a:r>
          </a:p>
          <a:p>
            <a:r>
              <a:rPr lang="en-US" sz="1500" b="1" dirty="0"/>
              <a:t>Step 3: </a:t>
            </a:r>
            <a:r>
              <a:rPr lang="en-US" sz="1500" dirty="0"/>
              <a:t>Click continue </a:t>
            </a:r>
          </a:p>
          <a:p>
            <a:r>
              <a:rPr lang="en-US" sz="1500" b="1" dirty="0"/>
              <a:t>Step 4</a:t>
            </a:r>
            <a:r>
              <a:rPr lang="en-US" sz="1500" dirty="0"/>
              <a:t>: verify cash and system matches before clicking “continue to payment” </a:t>
            </a:r>
          </a:p>
          <a:p>
            <a:r>
              <a:rPr lang="en-US" sz="1500" dirty="0"/>
              <a:t>Step 5: Complete transaction</a:t>
            </a:r>
          </a:p>
          <a:p>
            <a:endParaRPr lang="en-US" sz="1500" dirty="0"/>
          </a:p>
          <a:p>
            <a:r>
              <a:rPr lang="en-US" sz="1500" dirty="0">
                <a:hlinkClick r:id="rId5"/>
              </a:rPr>
              <a:t>How to video</a:t>
            </a:r>
            <a:endParaRPr lang="en-US" sz="1500" dirty="0"/>
          </a:p>
          <a:p>
            <a:endParaRPr lang="en-US" sz="1500" dirty="0"/>
          </a:p>
          <a:p>
            <a:r>
              <a:rPr lang="en-US" sz="1500" dirty="0">
                <a:solidFill>
                  <a:srgbClr val="FF0000"/>
                </a:solidFill>
              </a:rPr>
              <a:t>Cash to Credit feature ETA 8/9/24.</a:t>
            </a:r>
          </a:p>
        </p:txBody>
      </p:sp>
      <p:pic>
        <p:nvPicPr>
          <p:cNvPr id="12" name="Picture 11">
            <a:extLst>
              <a:ext uri="{FF2B5EF4-FFF2-40B4-BE49-F238E27FC236}">
                <a16:creationId xmlns:a16="http://schemas.microsoft.com/office/drawing/2014/main" id="{83385C1E-5A5B-DDAB-D83E-B4A78EB90236}"/>
              </a:ext>
            </a:extLst>
          </p:cNvPr>
          <p:cNvPicPr>
            <a:picLocks noChangeAspect="1"/>
          </p:cNvPicPr>
          <p:nvPr/>
        </p:nvPicPr>
        <p:blipFill>
          <a:blip r:embed="rId6"/>
          <a:stretch>
            <a:fillRect/>
          </a:stretch>
        </p:blipFill>
        <p:spPr>
          <a:xfrm>
            <a:off x="3717196" y="1981492"/>
            <a:ext cx="2205703" cy="3959565"/>
          </a:xfrm>
          <a:prstGeom prst="rect">
            <a:avLst/>
          </a:prstGeom>
        </p:spPr>
      </p:pic>
      <p:pic>
        <p:nvPicPr>
          <p:cNvPr id="14" name="Picture 13">
            <a:extLst>
              <a:ext uri="{FF2B5EF4-FFF2-40B4-BE49-F238E27FC236}">
                <a16:creationId xmlns:a16="http://schemas.microsoft.com/office/drawing/2014/main" id="{63CABCF8-BA8A-886B-18E7-4FE2F00DF245}"/>
              </a:ext>
            </a:extLst>
          </p:cNvPr>
          <p:cNvPicPr>
            <a:picLocks noChangeAspect="1"/>
          </p:cNvPicPr>
          <p:nvPr/>
        </p:nvPicPr>
        <p:blipFill>
          <a:blip r:embed="rId7"/>
          <a:stretch>
            <a:fillRect/>
          </a:stretch>
        </p:blipFill>
        <p:spPr>
          <a:xfrm>
            <a:off x="6078002" y="1808251"/>
            <a:ext cx="2516885" cy="4132806"/>
          </a:xfrm>
          <a:prstGeom prst="rect">
            <a:avLst/>
          </a:prstGeom>
        </p:spPr>
      </p:pic>
    </p:spTree>
    <p:extLst>
      <p:ext uri="{BB962C8B-B14F-4D97-AF65-F5344CB8AC3E}">
        <p14:creationId xmlns:p14="http://schemas.microsoft.com/office/powerpoint/2010/main" val="41809204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le with a border&#10;&#10;Description automatically generated">
            <a:extLst>
              <a:ext uri="{FF2B5EF4-FFF2-40B4-BE49-F238E27FC236}">
                <a16:creationId xmlns:a16="http://schemas.microsoft.com/office/drawing/2014/main" id="{B6A0E563-2A00-8149-3E88-3C87CDE88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725488"/>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Storefronts</a:t>
            </a:r>
          </a:p>
        </p:txBody>
      </p:sp>
      <p:sp>
        <p:nvSpPr>
          <p:cNvPr id="11" name="TextBox 10">
            <a:extLst>
              <a:ext uri="{FF2B5EF4-FFF2-40B4-BE49-F238E27FC236}">
                <a16:creationId xmlns:a16="http://schemas.microsoft.com/office/drawing/2014/main" id="{808C0B91-3FC1-6AF9-8085-8F4375EA2176}"/>
              </a:ext>
            </a:extLst>
          </p:cNvPr>
          <p:cNvSpPr txBox="1"/>
          <p:nvPr/>
        </p:nvSpPr>
        <p:spPr>
          <a:xfrm>
            <a:off x="983115" y="1498006"/>
            <a:ext cx="10225770" cy="5078313"/>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Rockwell Nova Light" panose="02060303020205020403" pitchFamily="18" charset="0"/>
              </a:rPr>
              <a:t>Set your defaults</a:t>
            </a:r>
          </a:p>
          <a:p>
            <a:pPr marL="742950" lvl="1" indent="-285750">
              <a:buFont typeface="Arial" panose="020B0604020202020204" pitchFamily="34" charset="0"/>
              <a:buChar char="•"/>
            </a:pPr>
            <a:r>
              <a:rPr lang="en-US" dirty="0">
                <a:latin typeface="Rockwell Nova Light" panose="02060303020205020403" pitchFamily="18" charset="0"/>
              </a:rPr>
              <a:t>“Calculation methods” with change for the entire season, including past sales</a:t>
            </a:r>
          </a:p>
          <a:p>
            <a:pPr marL="742950" lvl="1" indent="-285750">
              <a:buFont typeface="Arial" panose="020B0604020202020204" pitchFamily="34" charset="0"/>
              <a:buChar char="•"/>
            </a:pPr>
            <a:r>
              <a:rPr lang="en-US" dirty="0">
                <a:latin typeface="Rockwell Nova Light" panose="02060303020205020403" pitchFamily="18" charset="0"/>
              </a:rPr>
              <a:t>“Setup Defaults” will only change for new sites.</a:t>
            </a:r>
          </a:p>
          <a:p>
            <a:pPr marL="285750" indent="-285750">
              <a:buFont typeface="Arial" panose="020B0604020202020204" pitchFamily="34" charset="0"/>
              <a:buChar char="•"/>
            </a:pPr>
            <a:r>
              <a:rPr lang="en-US" dirty="0">
                <a:latin typeface="Rockwell Nova Light" panose="02060303020205020403" pitchFamily="18" charset="0"/>
              </a:rPr>
              <a:t>Use your search for store names, districts, etc.</a:t>
            </a:r>
          </a:p>
          <a:p>
            <a:pPr marL="285750" indent="-285750">
              <a:buFont typeface="Arial" panose="020B0604020202020204" pitchFamily="34" charset="0"/>
              <a:buChar char="•"/>
            </a:pPr>
            <a:r>
              <a:rPr lang="en-US" dirty="0">
                <a:latin typeface="Rockwell Nova Light" panose="02060303020205020403" pitchFamily="18" charset="0"/>
              </a:rPr>
              <a:t>Creating a New Site - Address selection powered by google</a:t>
            </a:r>
          </a:p>
          <a:p>
            <a:pPr marL="285750" indent="-285750">
              <a:buFont typeface="Arial" panose="020B0604020202020204" pitchFamily="34" charset="0"/>
              <a:buChar char="•"/>
            </a:pPr>
            <a:r>
              <a:rPr lang="en-US" dirty="0">
                <a:latin typeface="Rockwell Nova Light" panose="02060303020205020403" pitchFamily="18" charset="0"/>
              </a:rPr>
              <a:t>If you get a flag/error, please do not try to get around it. </a:t>
            </a:r>
          </a:p>
          <a:p>
            <a:pPr marL="285750" indent="-285750">
              <a:buFont typeface="Arial" panose="020B0604020202020204" pitchFamily="34" charset="0"/>
              <a:buChar char="•"/>
            </a:pPr>
            <a:r>
              <a:rPr lang="en-US" dirty="0">
                <a:latin typeface="Rockwell Nova Light" panose="02060303020205020403" pitchFamily="18" charset="0"/>
              </a:rPr>
              <a:t>Put your stores in AS SOON as they are scheduled.</a:t>
            </a:r>
          </a:p>
          <a:p>
            <a:pPr marL="285750" indent="-285750">
              <a:buFont typeface="Arial" panose="020B0604020202020204" pitchFamily="34" charset="0"/>
              <a:buChar char="•"/>
            </a:pPr>
            <a:r>
              <a:rPr lang="en-US" dirty="0">
                <a:latin typeface="Rockwell Nova Light" panose="02060303020205020403" pitchFamily="18" charset="0"/>
              </a:rPr>
              <a:t>2 hour shifts recommended. </a:t>
            </a:r>
          </a:p>
          <a:p>
            <a:pPr marL="285750" indent="-285750">
              <a:buFont typeface="Arial" panose="020B0604020202020204" pitchFamily="34" charset="0"/>
              <a:buChar char="•"/>
            </a:pPr>
            <a:endParaRPr lang="en-US" dirty="0">
              <a:latin typeface="Rockwell Nova Light" panose="02060303020205020403" pitchFamily="18" charset="0"/>
            </a:endParaRPr>
          </a:p>
          <a:p>
            <a:pPr marL="285750" indent="-285750">
              <a:buFont typeface="Arial" panose="020B0604020202020204" pitchFamily="34" charset="0"/>
              <a:buChar char="•"/>
            </a:pPr>
            <a:r>
              <a:rPr lang="en-US" b="1" dirty="0">
                <a:latin typeface="Rockwell Nova Light" panose="02060303020205020403" pitchFamily="18" charset="0"/>
              </a:rPr>
              <a:t>What happens if the store is double booked?</a:t>
            </a:r>
          </a:p>
          <a:p>
            <a:pPr marL="742950" lvl="1" indent="-285750">
              <a:buFont typeface="Arial" panose="020B0604020202020204" pitchFamily="34" charset="0"/>
              <a:buChar char="•"/>
            </a:pPr>
            <a:r>
              <a:rPr lang="en-US" dirty="0">
                <a:latin typeface="Rockwell Nova Light" panose="02060303020205020403" pitchFamily="18" charset="0"/>
              </a:rPr>
              <a:t>Do not involve store management</a:t>
            </a:r>
          </a:p>
          <a:p>
            <a:pPr marL="742950" lvl="1" indent="-285750">
              <a:buFont typeface="Arial" panose="020B0604020202020204" pitchFamily="34" charset="0"/>
              <a:buChar char="•"/>
            </a:pPr>
            <a:r>
              <a:rPr lang="en-US" dirty="0">
                <a:latin typeface="Rockwell Nova Light" panose="02060303020205020403" pitchFamily="18" charset="0"/>
              </a:rPr>
              <a:t>If the store has two doors, can each unit take one?</a:t>
            </a:r>
          </a:p>
          <a:p>
            <a:pPr marL="742950" lvl="1" indent="-285750">
              <a:buFont typeface="Arial" panose="020B0604020202020204" pitchFamily="34" charset="0"/>
              <a:buChar char="•"/>
            </a:pPr>
            <a:r>
              <a:rPr lang="en-US" dirty="0">
                <a:latin typeface="Rockwell Nova Light" panose="02060303020205020403" pitchFamily="18" charset="0"/>
              </a:rPr>
              <a:t>Council will help settle this by looking at what is booked in the app – double check this on site as well.</a:t>
            </a:r>
          </a:p>
          <a:p>
            <a:pPr marL="742950" lvl="1" indent="-285750">
              <a:buFont typeface="Arial" panose="020B0604020202020204" pitchFamily="34" charset="0"/>
              <a:buChar char="•"/>
            </a:pPr>
            <a:endParaRPr lang="en-US" dirty="0">
              <a:latin typeface="Rockwell Nova Light" panose="02060303020205020403" pitchFamily="18" charset="0"/>
            </a:endParaRPr>
          </a:p>
          <a:p>
            <a:r>
              <a:rPr lang="en-US" b="1" dirty="0">
                <a:latin typeface="Rockwell Nova Light" panose="02060303020205020403" pitchFamily="18" charset="0"/>
              </a:rPr>
              <a:t>End of Sale Tip: </a:t>
            </a:r>
            <a:r>
              <a:rPr lang="en-US" dirty="0">
                <a:latin typeface="Rockwell Nova Light" panose="02060303020205020403" pitchFamily="18" charset="0"/>
              </a:rPr>
              <a:t>Thank your storefronts! Have the Scouts write a card and drop off with some extra popcorn at the end of the sale.</a:t>
            </a:r>
            <a:endParaRPr lang="en-US" b="1" dirty="0">
              <a:latin typeface="Rockwell Nova Light" panose="02060303020205020403" pitchFamily="18" charset="0"/>
            </a:endParaRPr>
          </a:p>
          <a:p>
            <a:endParaRPr lang="en-US" dirty="0">
              <a:latin typeface="Rockwell Nova Light" panose="02060303020205020403" pitchFamily="18" charset="0"/>
            </a:endParaRPr>
          </a:p>
        </p:txBody>
      </p:sp>
      <p:pic>
        <p:nvPicPr>
          <p:cNvPr id="4" name="Picture 3" descr="A qr code on a white background&#10;&#10;Description automatically generated">
            <a:extLst>
              <a:ext uri="{FF2B5EF4-FFF2-40B4-BE49-F238E27FC236}">
                <a16:creationId xmlns:a16="http://schemas.microsoft.com/office/drawing/2014/main" id="{A47189F7-D633-DF02-4B6F-E381890C5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9507" y="2374306"/>
            <a:ext cx="1498006" cy="1498006"/>
          </a:xfrm>
          <a:prstGeom prst="rect">
            <a:avLst/>
          </a:prstGeom>
        </p:spPr>
      </p:pic>
    </p:spTree>
    <p:extLst>
      <p:ext uri="{BB962C8B-B14F-4D97-AF65-F5344CB8AC3E}">
        <p14:creationId xmlns:p14="http://schemas.microsoft.com/office/powerpoint/2010/main" val="380154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rectangle with a border&#10;&#10;Description automatically generated">
            <a:extLst>
              <a:ext uri="{FF2B5EF4-FFF2-40B4-BE49-F238E27FC236}">
                <a16:creationId xmlns:a16="http://schemas.microsoft.com/office/drawing/2014/main" id="{D1D35624-0E28-5BE1-0C8D-852AC98CA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2218EFF-0428-2D86-5513-3E9D93E3E6F7}"/>
              </a:ext>
            </a:extLst>
          </p:cNvPr>
          <p:cNvPicPr>
            <a:picLocks noChangeAspect="1"/>
          </p:cNvPicPr>
          <p:nvPr/>
        </p:nvPicPr>
        <p:blipFill>
          <a:blip r:embed="rId4"/>
          <a:stretch>
            <a:fillRect/>
          </a:stretch>
        </p:blipFill>
        <p:spPr>
          <a:xfrm>
            <a:off x="6752143" y="1271809"/>
            <a:ext cx="3647264" cy="4088401"/>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890753" y="773113"/>
            <a:ext cx="11096294" cy="769441"/>
          </a:xfrm>
          <a:prstGeom prst="rect">
            <a:avLst/>
          </a:prstGeom>
          <a:noFill/>
        </p:spPr>
        <p:txBody>
          <a:bodyPr wrap="square" rtlCol="0">
            <a:spAutoFit/>
          </a:bodyPr>
          <a:lstStyle/>
          <a:p>
            <a:pPr algn="ctr"/>
            <a:r>
              <a:rPr lang="en-US" sz="4400" b="1" dirty="0">
                <a:latin typeface="Rockwell Nova Light" panose="02060303020205020403" pitchFamily="18" charset="0"/>
              </a:rPr>
              <a:t>Trail’s End Managed Storefronts</a:t>
            </a:r>
          </a:p>
        </p:txBody>
      </p:sp>
      <p:sp>
        <p:nvSpPr>
          <p:cNvPr id="11" name="TextBox 10">
            <a:extLst>
              <a:ext uri="{FF2B5EF4-FFF2-40B4-BE49-F238E27FC236}">
                <a16:creationId xmlns:a16="http://schemas.microsoft.com/office/drawing/2014/main" id="{808C0B91-3FC1-6AF9-8085-8F4375EA2176}"/>
              </a:ext>
            </a:extLst>
          </p:cNvPr>
          <p:cNvSpPr txBox="1"/>
          <p:nvPr/>
        </p:nvSpPr>
        <p:spPr>
          <a:xfrm>
            <a:off x="1527510" y="1620725"/>
            <a:ext cx="5224633" cy="5032147"/>
          </a:xfrm>
          <a:prstGeom prst="rect">
            <a:avLst/>
          </a:prstGeom>
          <a:noFill/>
        </p:spPr>
        <p:txBody>
          <a:bodyPr wrap="square">
            <a:spAutoFit/>
          </a:bodyPr>
          <a:lstStyle/>
          <a:p>
            <a:pPr marL="742950" lvl="1" indent="-285750">
              <a:buFont typeface="Arial" panose="020B0604020202020204" pitchFamily="34" charset="0"/>
              <a:buChar char="•"/>
            </a:pPr>
            <a:r>
              <a:rPr lang="en-US" dirty="0">
                <a:latin typeface="Rockwell Nova Light" panose="02060303020205020403" pitchFamily="18" charset="0"/>
              </a:rPr>
              <a:t>See “Storefront Training” for more information on Popcorn Landing Page</a:t>
            </a:r>
          </a:p>
          <a:p>
            <a:pPr marL="285750" indent="-285750">
              <a:buFont typeface="Arial" panose="020B0604020202020204" pitchFamily="34" charset="0"/>
              <a:buChar char="•"/>
            </a:pPr>
            <a:endParaRPr lang="en-US" b="1" dirty="0">
              <a:latin typeface="Rockwell Nova Light" panose="02060303020205020403" pitchFamily="18" charset="0"/>
            </a:endParaRPr>
          </a:p>
          <a:p>
            <a:pPr marL="285750" indent="-285750">
              <a:buFont typeface="Arial" panose="020B0604020202020204" pitchFamily="34" charset="0"/>
              <a:buChar char="•"/>
            </a:pPr>
            <a:endParaRPr lang="en-US" b="1" dirty="0">
              <a:latin typeface="Rockwell Nova Light" panose="02060303020205020403" pitchFamily="18" charset="0"/>
            </a:endParaRPr>
          </a:p>
          <a:p>
            <a:pPr marL="285750" indent="-285750">
              <a:buFont typeface="Arial" panose="020B0604020202020204" pitchFamily="34" charset="0"/>
              <a:buChar char="•"/>
            </a:pPr>
            <a:r>
              <a:rPr lang="en-US" b="1" dirty="0">
                <a:latin typeface="Rockwell Nova Light" panose="02060303020205020403" pitchFamily="18" charset="0"/>
              </a:rPr>
              <a:t>KEEP CHECKING BACK THROUGHOUT THE SALE</a:t>
            </a:r>
          </a:p>
          <a:p>
            <a:pPr marL="285750" indent="-285750">
              <a:buFont typeface="Arial" panose="020B0604020202020204" pitchFamily="34" charset="0"/>
              <a:buChar char="•"/>
            </a:pPr>
            <a:r>
              <a:rPr lang="en-US" sz="1500" dirty="0">
                <a:latin typeface="Rockwell Nova Light" panose="02060303020205020403" pitchFamily="18" charset="0"/>
              </a:rPr>
              <a:t>Do not hold onto shifts you cannot fill, release back to other units.</a:t>
            </a:r>
          </a:p>
          <a:p>
            <a:pPr marL="285750" indent="-285750">
              <a:buFont typeface="Arial" panose="020B0604020202020204" pitchFamily="34" charset="0"/>
              <a:buChar char="•"/>
            </a:pPr>
            <a:r>
              <a:rPr lang="en-US" sz="1500" dirty="0">
                <a:latin typeface="Rockwell Nova Light" panose="02060303020205020403" pitchFamily="18" charset="0"/>
              </a:rPr>
              <a:t>Please do NOT contact the Reservation Stores.</a:t>
            </a:r>
          </a:p>
          <a:p>
            <a:pPr marL="285750" indent="-285750">
              <a:buFont typeface="Arial" panose="020B0604020202020204" pitchFamily="34" charset="0"/>
              <a:buChar char="•"/>
            </a:pPr>
            <a:r>
              <a:rPr lang="en-US" sz="1500" dirty="0">
                <a:latin typeface="Rockwell Nova Light" panose="02060303020205020403" pitchFamily="18" charset="0"/>
              </a:rPr>
              <a:t>Please see system for store instructions or reach out to our team and/or TE support for questions. </a:t>
            </a:r>
          </a:p>
          <a:p>
            <a:endParaRPr lang="en-US" sz="1500" dirty="0">
              <a:latin typeface="Rockwell Nova Light" panose="02060303020205020403" pitchFamily="18" charset="0"/>
            </a:endParaRPr>
          </a:p>
          <a:p>
            <a:pPr marL="285750" indent="-285750">
              <a:buFont typeface="Arial" panose="020B0604020202020204" pitchFamily="34" charset="0"/>
              <a:buChar char="•"/>
            </a:pPr>
            <a:endParaRPr lang="en-US" sz="1500" dirty="0">
              <a:latin typeface="Rockwell Nova Light" panose="02060303020205020403" pitchFamily="18" charset="0"/>
            </a:endParaRPr>
          </a:p>
          <a:p>
            <a:pPr marL="285750" indent="-285750">
              <a:buFont typeface="Arial" panose="020B0604020202020204" pitchFamily="34" charset="0"/>
              <a:buChar char="•"/>
            </a:pPr>
            <a:endParaRPr lang="en-US" dirty="0">
              <a:latin typeface="Rockwell Nova Light" panose="02060303020205020403" pitchFamily="18" charset="0"/>
            </a:endParaRPr>
          </a:p>
          <a:p>
            <a:r>
              <a:rPr lang="en-US" dirty="0">
                <a:latin typeface="Rockwell Nova Light" panose="02060303020205020403" pitchFamily="18" charset="0"/>
              </a:rPr>
              <a:t>*Note: </a:t>
            </a:r>
            <a:r>
              <a:rPr lang="en-US" dirty="0" err="1">
                <a:latin typeface="Rockwell Nova Light" panose="02060303020205020403" pitchFamily="18" charset="0"/>
              </a:rPr>
              <a:t>Walmarts</a:t>
            </a:r>
            <a:r>
              <a:rPr lang="en-US" dirty="0">
                <a:latin typeface="Rockwell Nova Light" panose="02060303020205020403" pitchFamily="18" charset="0"/>
              </a:rPr>
              <a:t> can approve/deny our requests up to a week before requested reservation date. </a:t>
            </a:r>
          </a:p>
          <a:p>
            <a:pPr marL="285750" indent="-285750">
              <a:buFont typeface="Arial" panose="020B0604020202020204" pitchFamily="34" charset="0"/>
              <a:buChar char="•"/>
            </a:pPr>
            <a:endParaRPr lang="en-US" dirty="0">
              <a:latin typeface="Rockwell Nova Light" panose="02060303020205020403" pitchFamily="18" charset="0"/>
            </a:endParaRPr>
          </a:p>
          <a:p>
            <a:endParaRPr lang="en-US" dirty="0">
              <a:latin typeface="Rockwell Nova Light" panose="02060303020205020403" pitchFamily="18" charset="0"/>
            </a:endParaRPr>
          </a:p>
        </p:txBody>
      </p:sp>
      <p:pic>
        <p:nvPicPr>
          <p:cNvPr id="3" name="Picture 2" descr="A qr code with a logo&#10;&#10;Description automatically generated">
            <a:extLst>
              <a:ext uri="{FF2B5EF4-FFF2-40B4-BE49-F238E27FC236}">
                <a16:creationId xmlns:a16="http://schemas.microsoft.com/office/drawing/2014/main" id="{6B0688FA-03A8-A719-5002-0C1EC98481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79" y="1302921"/>
            <a:ext cx="1288610" cy="1288610"/>
          </a:xfrm>
          <a:prstGeom prst="rect">
            <a:avLst/>
          </a:prstGeom>
        </p:spPr>
      </p:pic>
    </p:spTree>
    <p:extLst>
      <p:ext uri="{BB962C8B-B14F-4D97-AF65-F5344CB8AC3E}">
        <p14:creationId xmlns:p14="http://schemas.microsoft.com/office/powerpoint/2010/main" val="270685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le with a border&#10;&#10;Description automatically generated">
            <a:extLst>
              <a:ext uri="{FF2B5EF4-FFF2-40B4-BE49-F238E27FC236}">
                <a16:creationId xmlns:a16="http://schemas.microsoft.com/office/drawing/2014/main" id="{B6A0E563-2A00-8149-3E88-3C87CDE88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701973"/>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Storefronts</a:t>
            </a:r>
          </a:p>
        </p:txBody>
      </p:sp>
      <p:sp>
        <p:nvSpPr>
          <p:cNvPr id="11" name="TextBox 10">
            <a:extLst>
              <a:ext uri="{FF2B5EF4-FFF2-40B4-BE49-F238E27FC236}">
                <a16:creationId xmlns:a16="http://schemas.microsoft.com/office/drawing/2014/main" id="{808C0B91-3FC1-6AF9-8085-8F4375EA2176}"/>
              </a:ext>
            </a:extLst>
          </p:cNvPr>
          <p:cNvSpPr txBox="1"/>
          <p:nvPr/>
        </p:nvSpPr>
        <p:spPr>
          <a:xfrm>
            <a:off x="757198" y="1625303"/>
            <a:ext cx="4478565" cy="5632311"/>
          </a:xfrm>
          <a:prstGeom prst="rect">
            <a:avLst/>
          </a:prstGeom>
          <a:noFill/>
        </p:spPr>
        <p:txBody>
          <a:bodyPr wrap="square">
            <a:spAutoFit/>
          </a:bodyPr>
          <a:lstStyle/>
          <a:p>
            <a:r>
              <a:rPr lang="en-US" b="1" dirty="0">
                <a:latin typeface="Rockwell Nova Light" panose="02060303020205020403" pitchFamily="18" charset="0"/>
              </a:rPr>
              <a:t>Cash to Credit available in the Leader Portal: Optional New Feature</a:t>
            </a:r>
          </a:p>
          <a:p>
            <a:pPr marL="285750" indent="-285750">
              <a:buFont typeface="Arial" panose="020B0604020202020204" pitchFamily="34" charset="0"/>
              <a:buChar char="•"/>
            </a:pPr>
            <a:r>
              <a:rPr lang="en-US" dirty="0">
                <a:latin typeface="Rockwell Nova Light" panose="02060303020205020403" pitchFamily="18" charset="0"/>
              </a:rPr>
              <a:t>Keep your eyes out for this new update. </a:t>
            </a:r>
          </a:p>
          <a:p>
            <a:pPr marL="285750" indent="-285750">
              <a:buFont typeface="Arial" panose="020B0604020202020204" pitchFamily="34" charset="0"/>
              <a:buChar char="•"/>
            </a:pPr>
            <a:r>
              <a:rPr lang="en-US" dirty="0">
                <a:latin typeface="Rockwell Nova Light" panose="02060303020205020403" pitchFamily="18" charset="0"/>
              </a:rPr>
              <a:t>New “Closeout Guide” </a:t>
            </a:r>
          </a:p>
          <a:p>
            <a:pPr marL="285750" indent="-285750">
              <a:buFont typeface="Arial" panose="020B0604020202020204" pitchFamily="34" charset="0"/>
              <a:buChar char="•"/>
            </a:pPr>
            <a:r>
              <a:rPr lang="en-US" dirty="0">
                <a:latin typeface="Rockwell Nova Light" panose="02060303020205020403" pitchFamily="18" charset="0"/>
              </a:rPr>
              <a:t>Minimize getting together with the Treasurer</a:t>
            </a:r>
          </a:p>
          <a:p>
            <a:pPr marL="285750" indent="-285750">
              <a:buFont typeface="Arial" panose="020B0604020202020204" pitchFamily="34" charset="0"/>
              <a:buChar char="•"/>
            </a:pPr>
            <a:r>
              <a:rPr lang="en-US" dirty="0">
                <a:latin typeface="Rockwell Nova Light" panose="02060303020205020403" pitchFamily="18" charset="0"/>
              </a:rPr>
              <a:t>Boost Scout points </a:t>
            </a:r>
          </a:p>
          <a:p>
            <a:pPr marL="285750" indent="-285750">
              <a:buFont typeface="Arial" panose="020B0604020202020204" pitchFamily="34" charset="0"/>
              <a:buChar char="•"/>
            </a:pPr>
            <a:r>
              <a:rPr lang="en-US" dirty="0">
                <a:latin typeface="Rockwell Nova Light" panose="02060303020205020403" pitchFamily="18" charset="0"/>
              </a:rPr>
              <a:t>Leaders have 48 hours after the shift. </a:t>
            </a:r>
          </a:p>
          <a:p>
            <a:pPr marL="285750" indent="-285750">
              <a:buFont typeface="Arial" panose="020B0604020202020204" pitchFamily="34" charset="0"/>
              <a:buChar char="•"/>
            </a:pPr>
            <a:r>
              <a:rPr lang="en-US" dirty="0">
                <a:latin typeface="Rockwell Nova Light" panose="02060303020205020403" pitchFamily="18" charset="0"/>
              </a:rPr>
              <a:t>More details to come</a:t>
            </a:r>
          </a:p>
          <a:p>
            <a:pPr marL="285750" indent="-285750">
              <a:buFont typeface="Arial" panose="020B0604020202020204" pitchFamily="34" charset="0"/>
              <a:buChar char="•"/>
            </a:pPr>
            <a:endParaRPr lang="en-US" dirty="0">
              <a:latin typeface="Rockwell Nova Light" panose="02060303020205020403" pitchFamily="18" charset="0"/>
            </a:endParaRPr>
          </a:p>
          <a:p>
            <a:pPr marL="285750" indent="-285750">
              <a:buFont typeface="Arial" panose="020B0604020202020204" pitchFamily="34" charset="0"/>
              <a:buChar char="•"/>
            </a:pPr>
            <a:endParaRPr lang="en-US" dirty="0">
              <a:latin typeface="Rockwell Nova Light" panose="02060303020205020403" pitchFamily="18" charset="0"/>
            </a:endParaRPr>
          </a:p>
          <a:p>
            <a:r>
              <a:rPr lang="en-US" dirty="0">
                <a:solidFill>
                  <a:srgbClr val="FF0000"/>
                </a:solidFill>
                <a:latin typeface="Rockwell Nova Light" panose="02060303020205020403" pitchFamily="18" charset="0"/>
              </a:rPr>
              <a:t>Cash to Credit options will update on August 8</a:t>
            </a:r>
            <a:r>
              <a:rPr lang="en-US" baseline="30000" dirty="0">
                <a:solidFill>
                  <a:srgbClr val="FF0000"/>
                </a:solidFill>
                <a:latin typeface="Rockwell Nova Light" panose="02060303020205020403" pitchFamily="18" charset="0"/>
              </a:rPr>
              <a:t>th</a:t>
            </a:r>
            <a:r>
              <a:rPr lang="en-US" dirty="0">
                <a:solidFill>
                  <a:srgbClr val="FF0000"/>
                </a:solidFill>
                <a:latin typeface="Rockwell Nova Light" panose="02060303020205020403" pitchFamily="18" charset="0"/>
              </a:rPr>
              <a:t> in the system. </a:t>
            </a:r>
          </a:p>
          <a:p>
            <a:pPr marL="285750" indent="-285750">
              <a:buFont typeface="Arial" panose="020B0604020202020204" pitchFamily="34" charset="0"/>
              <a:buChar char="•"/>
            </a:pPr>
            <a:endParaRPr lang="en-US" dirty="0">
              <a:latin typeface="Rockwell Nova Light" panose="02060303020205020403" pitchFamily="18" charset="0"/>
            </a:endParaRPr>
          </a:p>
          <a:p>
            <a:endParaRPr lang="en-US" dirty="0">
              <a:latin typeface="Rockwell Nova Light" panose="02060303020205020403" pitchFamily="18" charset="0"/>
            </a:endParaRPr>
          </a:p>
          <a:p>
            <a:pPr marL="742950" lvl="1" indent="-285750">
              <a:buFont typeface="Arial" panose="020B0604020202020204" pitchFamily="34" charset="0"/>
              <a:buChar char="•"/>
            </a:pPr>
            <a:endParaRPr lang="en-US" i="1" dirty="0">
              <a:latin typeface="Rockwell Nova Light" panose="02060303020205020403" pitchFamily="18" charset="0"/>
            </a:endParaRPr>
          </a:p>
          <a:p>
            <a:pPr marL="742950" lvl="1" indent="-285750">
              <a:buFont typeface="Arial" panose="020B0604020202020204" pitchFamily="34" charset="0"/>
              <a:buChar char="•"/>
            </a:pPr>
            <a:endParaRPr lang="en-US" i="1" dirty="0">
              <a:latin typeface="Rockwell Nova Light" panose="02060303020205020403" pitchFamily="18" charset="0"/>
            </a:endParaRPr>
          </a:p>
          <a:p>
            <a:pPr marL="1200150" lvl="2" indent="-285750">
              <a:buFont typeface="Arial" panose="020B0604020202020204" pitchFamily="34" charset="0"/>
              <a:buChar char="•"/>
            </a:pPr>
            <a:endParaRPr lang="en-US" i="1" dirty="0">
              <a:solidFill>
                <a:srgbClr val="FF0000"/>
              </a:solidFill>
              <a:latin typeface="Rockwell Nova Light" panose="02060303020205020403" pitchFamily="18" charset="0"/>
            </a:endParaRPr>
          </a:p>
          <a:p>
            <a:endParaRPr lang="en-US" dirty="0">
              <a:latin typeface="Rockwell Nova Light" panose="02060303020205020403" pitchFamily="18" charset="0"/>
            </a:endParaRPr>
          </a:p>
        </p:txBody>
      </p:sp>
      <p:pic>
        <p:nvPicPr>
          <p:cNvPr id="5" name="Picture 4">
            <a:extLst>
              <a:ext uri="{FF2B5EF4-FFF2-40B4-BE49-F238E27FC236}">
                <a16:creationId xmlns:a16="http://schemas.microsoft.com/office/drawing/2014/main" id="{4146ED02-96A2-7B5F-5653-BBAFA23621FE}"/>
              </a:ext>
            </a:extLst>
          </p:cNvPr>
          <p:cNvPicPr>
            <a:picLocks noChangeAspect="1"/>
          </p:cNvPicPr>
          <p:nvPr/>
        </p:nvPicPr>
        <p:blipFill>
          <a:blip r:embed="rId4"/>
          <a:stretch>
            <a:fillRect/>
          </a:stretch>
        </p:blipFill>
        <p:spPr>
          <a:xfrm>
            <a:off x="5235763" y="1896609"/>
            <a:ext cx="6608780" cy="3934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3145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le with a border&#10;&#10;Description automatically generated">
            <a:extLst>
              <a:ext uri="{FF2B5EF4-FFF2-40B4-BE49-F238E27FC236}">
                <a16:creationId xmlns:a16="http://schemas.microsoft.com/office/drawing/2014/main" id="{B6A0E563-2A00-8149-3E88-3C87CDE88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701973"/>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Storefronts</a:t>
            </a:r>
          </a:p>
        </p:txBody>
      </p:sp>
      <p:sp>
        <p:nvSpPr>
          <p:cNvPr id="11" name="TextBox 10">
            <a:extLst>
              <a:ext uri="{FF2B5EF4-FFF2-40B4-BE49-F238E27FC236}">
                <a16:creationId xmlns:a16="http://schemas.microsoft.com/office/drawing/2014/main" id="{808C0B91-3FC1-6AF9-8085-8F4375EA2176}"/>
              </a:ext>
            </a:extLst>
          </p:cNvPr>
          <p:cNvSpPr txBox="1"/>
          <p:nvPr/>
        </p:nvSpPr>
        <p:spPr>
          <a:xfrm>
            <a:off x="757198" y="1625303"/>
            <a:ext cx="10225770" cy="5909310"/>
          </a:xfrm>
          <a:prstGeom prst="rect">
            <a:avLst/>
          </a:prstGeom>
          <a:noFill/>
        </p:spPr>
        <p:txBody>
          <a:bodyPr wrap="square">
            <a:spAutoFit/>
          </a:bodyPr>
          <a:lstStyle/>
          <a:p>
            <a:r>
              <a:rPr lang="en-US" b="1" u="sng" dirty="0">
                <a:latin typeface="Rockwell Nova Light" panose="02060303020205020403" pitchFamily="18" charset="0"/>
              </a:rPr>
              <a:t>Ensure all Scouts are recording sales in their storefront shifts at the time of their storefront! </a:t>
            </a:r>
          </a:p>
          <a:p>
            <a:pPr marL="285750" indent="-285750">
              <a:buFont typeface="Arial" panose="020B0604020202020204" pitchFamily="34" charset="0"/>
              <a:buChar char="•"/>
            </a:pPr>
            <a:r>
              <a:rPr lang="en-US" dirty="0">
                <a:latin typeface="Rockwell Nova Light" panose="02060303020205020403" pitchFamily="18" charset="0"/>
              </a:rPr>
              <a:t>This is extremely important as it helps us determine how many store hours are needed for the next year and if they are stores we should keep available as reservations, etc. </a:t>
            </a:r>
          </a:p>
          <a:p>
            <a:pPr marL="285750" indent="-285750">
              <a:buFont typeface="Arial" panose="020B0604020202020204" pitchFamily="34" charset="0"/>
              <a:buChar char="•"/>
            </a:pPr>
            <a:r>
              <a:rPr lang="en-US" dirty="0">
                <a:latin typeface="Rockwell Nova Light" panose="02060303020205020403" pitchFamily="18" charset="0"/>
              </a:rPr>
              <a:t>Enhanced system features with top performing shifts highlighted. </a:t>
            </a:r>
          </a:p>
          <a:p>
            <a:pPr marL="742950" lvl="1" indent="-285750">
              <a:buFont typeface="Arial" panose="020B0604020202020204" pitchFamily="34" charset="0"/>
              <a:buChar char="•"/>
            </a:pPr>
            <a:r>
              <a:rPr lang="en-US" dirty="0">
                <a:latin typeface="Rockwell Nova Light" panose="02060303020205020403" pitchFamily="18" charset="0"/>
              </a:rPr>
              <a:t>Scouts can also see this in their app. </a:t>
            </a:r>
          </a:p>
          <a:p>
            <a:endParaRPr lang="en-US" b="1" u="sng" dirty="0">
              <a:latin typeface="Rockwell Nova Light" panose="02060303020205020403" pitchFamily="18" charset="0"/>
            </a:endParaRPr>
          </a:p>
          <a:p>
            <a:pPr marL="742950" lvl="1" indent="-285750">
              <a:buFont typeface="Arial" panose="020B0604020202020204" pitchFamily="34" charset="0"/>
              <a:buChar char="•"/>
            </a:pPr>
            <a:r>
              <a:rPr lang="en-US" i="1" dirty="0">
                <a:latin typeface="Rockwell Nova Light" panose="02060303020205020403" pitchFamily="18" charset="0"/>
              </a:rPr>
              <a:t>We check popcorn out to the Scout, they just use the Storefront schedule to sign up. What do we do? </a:t>
            </a:r>
          </a:p>
          <a:p>
            <a:pPr marL="1200150" lvl="2" indent="-285750">
              <a:buFont typeface="Arial" panose="020B0604020202020204" pitchFamily="34" charset="0"/>
              <a:buChar char="•"/>
            </a:pPr>
            <a:r>
              <a:rPr lang="en-US" dirty="0">
                <a:solidFill>
                  <a:srgbClr val="FF0000"/>
                </a:solidFill>
                <a:latin typeface="Rockwell Nova Light" panose="02060303020205020403" pitchFamily="18" charset="0"/>
              </a:rPr>
              <a:t>Record the sales in the storefront. It will turn the storefront inventory negative. You can then move inventory from their wagon to the storefront and even it out.</a:t>
            </a:r>
          </a:p>
          <a:p>
            <a:pPr marL="1200150" lvl="2" indent="-285750">
              <a:buFont typeface="Arial" panose="020B0604020202020204" pitchFamily="34" charset="0"/>
              <a:buChar char="•"/>
            </a:pPr>
            <a:endParaRPr lang="en-US" dirty="0">
              <a:solidFill>
                <a:srgbClr val="FF0000"/>
              </a:solidFill>
              <a:latin typeface="Rockwell Nova Light" panose="02060303020205020403" pitchFamily="18" charset="0"/>
            </a:endParaRPr>
          </a:p>
          <a:p>
            <a:pPr marL="742950" lvl="1" indent="-285750">
              <a:buFont typeface="Arial" panose="020B0604020202020204" pitchFamily="34" charset="0"/>
              <a:buChar char="•"/>
            </a:pPr>
            <a:r>
              <a:rPr lang="en-US" i="1" dirty="0">
                <a:latin typeface="Rockwell Nova Light" panose="02060303020205020403" pitchFamily="18" charset="0"/>
              </a:rPr>
              <a:t>What if a Scout from another Unit fills an open shift in our unit. We can’t split off the shift to another Unit. What do you recommend?</a:t>
            </a:r>
          </a:p>
          <a:p>
            <a:pPr marL="1200150" lvl="2" indent="-285750">
              <a:buFont typeface="Arial" panose="020B0604020202020204" pitchFamily="34" charset="0"/>
              <a:buChar char="•"/>
            </a:pPr>
            <a:r>
              <a:rPr lang="en-US" i="1" dirty="0">
                <a:solidFill>
                  <a:srgbClr val="FF0000"/>
                </a:solidFill>
                <a:latin typeface="Rockwell Nova Light" panose="02060303020205020403" pitchFamily="18" charset="0"/>
              </a:rPr>
              <a:t>This can get messy and not recommended. Units have separate inventory and funds. </a:t>
            </a:r>
          </a:p>
          <a:p>
            <a:pPr marL="1200150" lvl="2" indent="-285750">
              <a:buFont typeface="Arial" panose="020B0604020202020204" pitchFamily="34" charset="0"/>
              <a:buChar char="•"/>
            </a:pPr>
            <a:r>
              <a:rPr lang="en-US" i="1" dirty="0">
                <a:solidFill>
                  <a:srgbClr val="FF0000"/>
                </a:solidFill>
                <a:latin typeface="Rockwell Nova Light" panose="02060303020205020403" pitchFamily="18" charset="0"/>
              </a:rPr>
              <a:t>Instead, see if you can move Scouts around to another slot to fill it up and release the now empty slot so another Unit can pick it up. </a:t>
            </a:r>
          </a:p>
          <a:p>
            <a:pPr lvl="2"/>
            <a:endParaRPr lang="en-US" i="1" dirty="0">
              <a:solidFill>
                <a:srgbClr val="FF0000"/>
              </a:solidFill>
              <a:latin typeface="Rockwell Nova Light" panose="02060303020205020403" pitchFamily="18" charset="0"/>
            </a:endParaRPr>
          </a:p>
          <a:p>
            <a:pPr marL="1200150" lvl="2" indent="-285750">
              <a:buFont typeface="Arial" panose="020B0604020202020204" pitchFamily="34" charset="0"/>
              <a:buChar char="•"/>
            </a:pPr>
            <a:endParaRPr lang="en-US" i="1" dirty="0">
              <a:solidFill>
                <a:srgbClr val="FF0000"/>
              </a:solidFill>
              <a:latin typeface="Rockwell Nova Light" panose="02060303020205020403" pitchFamily="18" charset="0"/>
            </a:endParaRPr>
          </a:p>
          <a:p>
            <a:pPr marL="742950" lvl="1" indent="-285750">
              <a:buFont typeface="Arial" panose="020B0604020202020204" pitchFamily="34" charset="0"/>
              <a:buChar char="•"/>
            </a:pPr>
            <a:endParaRPr lang="en-US" i="1" dirty="0">
              <a:latin typeface="Rockwell Nova Light" panose="02060303020205020403" pitchFamily="18" charset="0"/>
            </a:endParaRPr>
          </a:p>
          <a:p>
            <a:pPr marL="742950" lvl="1" indent="-285750">
              <a:buFont typeface="Arial" panose="020B0604020202020204" pitchFamily="34" charset="0"/>
              <a:buChar char="•"/>
            </a:pPr>
            <a:endParaRPr lang="en-US" i="1" dirty="0">
              <a:latin typeface="Rockwell Nova Light" panose="02060303020205020403" pitchFamily="18" charset="0"/>
            </a:endParaRPr>
          </a:p>
          <a:p>
            <a:pPr marL="1200150" lvl="2" indent="-285750">
              <a:buFont typeface="Arial" panose="020B0604020202020204" pitchFamily="34" charset="0"/>
              <a:buChar char="•"/>
            </a:pPr>
            <a:endParaRPr lang="en-US" i="1" dirty="0">
              <a:solidFill>
                <a:srgbClr val="FF0000"/>
              </a:solidFill>
              <a:latin typeface="Rockwell Nova Light" panose="02060303020205020403" pitchFamily="18" charset="0"/>
            </a:endParaRPr>
          </a:p>
          <a:p>
            <a:endParaRPr lang="en-US" dirty="0">
              <a:latin typeface="Rockwell Nova Light" panose="02060303020205020403" pitchFamily="18" charset="0"/>
            </a:endParaRPr>
          </a:p>
        </p:txBody>
      </p:sp>
      <p:pic>
        <p:nvPicPr>
          <p:cNvPr id="4" name="Picture 3" descr="A qr code on a white background&#10;&#10;Description automatically generated">
            <a:extLst>
              <a:ext uri="{FF2B5EF4-FFF2-40B4-BE49-F238E27FC236}">
                <a16:creationId xmlns:a16="http://schemas.microsoft.com/office/drawing/2014/main" id="{A47189F7-D633-DF02-4B6F-E381890C5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6731" y="127297"/>
            <a:ext cx="1498006" cy="1498006"/>
          </a:xfrm>
          <a:prstGeom prst="rect">
            <a:avLst/>
          </a:prstGeom>
        </p:spPr>
      </p:pic>
    </p:spTree>
    <p:extLst>
      <p:ext uri="{BB962C8B-B14F-4D97-AF65-F5344CB8AC3E}">
        <p14:creationId xmlns:p14="http://schemas.microsoft.com/office/powerpoint/2010/main" val="4260427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ictures on red ropes&#10;&#10;Description automatically generated">
            <a:extLst>
              <a:ext uri="{FF2B5EF4-FFF2-40B4-BE49-F238E27FC236}">
                <a16:creationId xmlns:a16="http://schemas.microsoft.com/office/drawing/2014/main" id="{B48C8E37-FE8B-140A-E853-453D78EE6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5F7C756-67A0-1867-5B10-8D1970FDD88C}"/>
              </a:ext>
            </a:extLst>
          </p:cNvPr>
          <p:cNvSpPr txBox="1"/>
          <p:nvPr/>
        </p:nvSpPr>
        <p:spPr>
          <a:xfrm>
            <a:off x="1976568" y="2674847"/>
            <a:ext cx="8238863" cy="1200329"/>
          </a:xfrm>
          <a:prstGeom prst="rect">
            <a:avLst/>
          </a:prstGeom>
          <a:noFill/>
        </p:spPr>
        <p:txBody>
          <a:bodyPr wrap="square" rtlCol="0">
            <a:spAutoFit/>
          </a:bodyPr>
          <a:lstStyle/>
          <a:p>
            <a:pPr algn="ctr"/>
            <a:r>
              <a:rPr lang="en-US" sz="7200" b="1" dirty="0">
                <a:latin typeface="Rockwell Nova Light" panose="02060303020205020403" pitchFamily="18" charset="0"/>
              </a:rPr>
              <a:t>Ordering Popcorn</a:t>
            </a:r>
          </a:p>
        </p:txBody>
      </p:sp>
    </p:spTree>
    <p:extLst>
      <p:ext uri="{BB962C8B-B14F-4D97-AF65-F5344CB8AC3E}">
        <p14:creationId xmlns:p14="http://schemas.microsoft.com/office/powerpoint/2010/main" val="2083896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white rectangle with a border&#10;&#10;Description automatically generated">
            <a:extLst>
              <a:ext uri="{FF2B5EF4-FFF2-40B4-BE49-F238E27FC236}">
                <a16:creationId xmlns:a16="http://schemas.microsoft.com/office/drawing/2014/main" id="{22BEAF81-3B50-8BFD-A565-B4D7F35B8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290678" y="940287"/>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Training Outline</a:t>
            </a:r>
          </a:p>
        </p:txBody>
      </p:sp>
      <p:sp>
        <p:nvSpPr>
          <p:cNvPr id="4" name="TextBox 3">
            <a:extLst>
              <a:ext uri="{FF2B5EF4-FFF2-40B4-BE49-F238E27FC236}">
                <a16:creationId xmlns:a16="http://schemas.microsoft.com/office/drawing/2014/main" id="{528C37A1-F0B2-845A-4DA8-C36A13A78480}"/>
              </a:ext>
            </a:extLst>
          </p:cNvPr>
          <p:cNvSpPr txBox="1"/>
          <p:nvPr/>
        </p:nvSpPr>
        <p:spPr>
          <a:xfrm>
            <a:off x="1364477" y="1984944"/>
            <a:ext cx="9932413" cy="3785652"/>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Rockwell Nova Light" panose="02060303020205020403" pitchFamily="18" charset="0"/>
              </a:rPr>
              <a:t>Welcome to Mission </a:t>
            </a:r>
            <a:r>
              <a:rPr lang="en-US" sz="2400" dirty="0" err="1">
                <a:latin typeface="Rockwell Nova Light" panose="02060303020205020403" pitchFamily="18" charset="0"/>
              </a:rPr>
              <a:t>Popable</a:t>
            </a:r>
            <a:endParaRPr lang="en-US" sz="2400" dirty="0">
              <a:latin typeface="Rockwell Nova Light" panose="02060303020205020403" pitchFamily="18" charset="0"/>
            </a:endParaRPr>
          </a:p>
          <a:p>
            <a:pPr marL="285750" indent="-285750">
              <a:buFont typeface="Arial" panose="020B0604020202020204" pitchFamily="34" charset="0"/>
              <a:buChar char="•"/>
            </a:pPr>
            <a:r>
              <a:rPr lang="en-US" sz="2400" dirty="0">
                <a:latin typeface="Rockwell Nova Light" panose="02060303020205020403" pitchFamily="18" charset="0"/>
              </a:rPr>
              <a:t>How the Sale Works</a:t>
            </a:r>
          </a:p>
          <a:p>
            <a:pPr marL="285750" indent="-285750">
              <a:buFont typeface="Arial" panose="020B0604020202020204" pitchFamily="34" charset="0"/>
              <a:buChar char="•"/>
            </a:pPr>
            <a:r>
              <a:rPr lang="en-US" sz="2400" dirty="0">
                <a:latin typeface="Rockwell Nova Light" panose="02060303020205020403" pitchFamily="18" charset="0"/>
              </a:rPr>
              <a:t>Ordering Popcorn </a:t>
            </a:r>
          </a:p>
          <a:p>
            <a:pPr marL="285750" indent="-285750">
              <a:buFont typeface="Arial" panose="020B0604020202020204" pitchFamily="34" charset="0"/>
              <a:buChar char="•"/>
            </a:pPr>
            <a:r>
              <a:rPr lang="en-US" sz="2400" dirty="0">
                <a:latin typeface="Rockwell Nova Light" panose="02060303020205020403" pitchFamily="18" charset="0"/>
              </a:rPr>
              <a:t>Returning Popcorn</a:t>
            </a:r>
          </a:p>
          <a:p>
            <a:pPr marL="285750" indent="-285750">
              <a:buFont typeface="Arial" panose="020B0604020202020204" pitchFamily="34" charset="0"/>
              <a:buChar char="•"/>
            </a:pPr>
            <a:r>
              <a:rPr lang="en-US" sz="2400" dirty="0">
                <a:latin typeface="Rockwell Nova Light" panose="02060303020205020403" pitchFamily="18" charset="0"/>
              </a:rPr>
              <a:t>Rewards</a:t>
            </a:r>
          </a:p>
          <a:p>
            <a:pPr marL="285750" indent="-285750">
              <a:buFont typeface="Arial" panose="020B0604020202020204" pitchFamily="34" charset="0"/>
              <a:buChar char="•"/>
            </a:pPr>
            <a:r>
              <a:rPr lang="en-US" sz="2400" dirty="0">
                <a:latin typeface="Rockwell Nova Light" panose="02060303020205020403" pitchFamily="18" charset="0"/>
              </a:rPr>
              <a:t>Tips &amp; Tricks</a:t>
            </a:r>
          </a:p>
          <a:p>
            <a:pPr marL="285750" indent="-285750">
              <a:buFont typeface="Arial" panose="020B0604020202020204" pitchFamily="34" charset="0"/>
              <a:buChar char="•"/>
            </a:pPr>
            <a:r>
              <a:rPr lang="en-US" sz="2400" dirty="0">
                <a:latin typeface="Rockwell Nova Light" panose="02060303020205020403" pitchFamily="18" charset="0"/>
              </a:rPr>
              <a:t>Taking it Back to the Unit</a:t>
            </a:r>
          </a:p>
          <a:p>
            <a:pPr marL="285750" indent="-285750">
              <a:buFont typeface="Arial" panose="020B0604020202020204" pitchFamily="34" charset="0"/>
              <a:buChar char="•"/>
            </a:pPr>
            <a:r>
              <a:rPr lang="en-US" sz="2400" dirty="0">
                <a:latin typeface="Rockwell Nova Light" panose="02060303020205020403" pitchFamily="18" charset="0"/>
              </a:rPr>
              <a:t>Q&amp;A</a:t>
            </a:r>
          </a:p>
          <a:p>
            <a:endParaRPr lang="en-US" sz="2400" dirty="0">
              <a:latin typeface="Rockwell Nova Light" panose="02060303020205020403" pitchFamily="18" charset="0"/>
            </a:endParaRPr>
          </a:p>
          <a:p>
            <a:pPr marL="285750" indent="-285750">
              <a:buFont typeface="Arial" panose="020B0604020202020204" pitchFamily="34" charset="0"/>
              <a:buChar char="•"/>
            </a:pPr>
            <a:r>
              <a:rPr lang="en-US" sz="2400" dirty="0">
                <a:latin typeface="Rockwell Nova Light" panose="02060303020205020403" pitchFamily="18" charset="0"/>
              </a:rPr>
              <a:t>Training videos available in Training tab </a:t>
            </a:r>
          </a:p>
        </p:txBody>
      </p:sp>
      <p:pic>
        <p:nvPicPr>
          <p:cNvPr id="6" name="Picture 5">
            <a:extLst>
              <a:ext uri="{FF2B5EF4-FFF2-40B4-BE49-F238E27FC236}">
                <a16:creationId xmlns:a16="http://schemas.microsoft.com/office/drawing/2014/main" id="{562DFA01-AF80-5619-461C-0CB97E37AA69}"/>
              </a:ext>
            </a:extLst>
          </p:cNvPr>
          <p:cNvPicPr>
            <a:picLocks noChangeAspect="1"/>
          </p:cNvPicPr>
          <p:nvPr/>
        </p:nvPicPr>
        <p:blipFill rotWithShape="1">
          <a:blip r:embed="rId4"/>
          <a:srcRect t="40483" b="33418"/>
          <a:stretch/>
        </p:blipFill>
        <p:spPr>
          <a:xfrm>
            <a:off x="9179435" y="4299995"/>
            <a:ext cx="2676899" cy="1713053"/>
          </a:xfrm>
          <a:prstGeom prst="rect">
            <a:avLst/>
          </a:prstGeom>
        </p:spPr>
      </p:pic>
      <p:sp>
        <p:nvSpPr>
          <p:cNvPr id="7" name="Oval 6">
            <a:extLst>
              <a:ext uri="{FF2B5EF4-FFF2-40B4-BE49-F238E27FC236}">
                <a16:creationId xmlns:a16="http://schemas.microsoft.com/office/drawing/2014/main" id="{38AEC5DB-AF5B-5AF2-E03A-36659A798E6E}"/>
              </a:ext>
            </a:extLst>
          </p:cNvPr>
          <p:cNvSpPr/>
          <p:nvPr/>
        </p:nvSpPr>
        <p:spPr>
          <a:xfrm>
            <a:off x="9179435" y="5348120"/>
            <a:ext cx="1793365" cy="44500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5B40525-06FC-9D37-A474-BFC1F0E3DCFE}"/>
              </a:ext>
            </a:extLst>
          </p:cNvPr>
          <p:cNvCxnSpPr/>
          <p:nvPr/>
        </p:nvCxnSpPr>
        <p:spPr>
          <a:xfrm>
            <a:off x="7963382" y="5550677"/>
            <a:ext cx="76392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498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rectangle with a border&#10;&#10;Description automatically generated">
            <a:extLst>
              <a:ext uri="{FF2B5EF4-FFF2-40B4-BE49-F238E27FC236}">
                <a16:creationId xmlns:a16="http://schemas.microsoft.com/office/drawing/2014/main" id="{CFE6D0D9-3E25-8947-6BE0-F847110B5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481178" y="159980"/>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Products</a:t>
            </a:r>
          </a:p>
        </p:txBody>
      </p:sp>
      <p:pic>
        <p:nvPicPr>
          <p:cNvPr id="8" name="Picture 7">
            <a:extLst>
              <a:ext uri="{FF2B5EF4-FFF2-40B4-BE49-F238E27FC236}">
                <a16:creationId xmlns:a16="http://schemas.microsoft.com/office/drawing/2014/main" id="{4E1C91F0-2B10-90C1-6887-218980C02FA3}"/>
              </a:ext>
            </a:extLst>
          </p:cNvPr>
          <p:cNvPicPr>
            <a:picLocks noChangeAspect="1"/>
          </p:cNvPicPr>
          <p:nvPr/>
        </p:nvPicPr>
        <p:blipFill>
          <a:blip r:embed="rId4"/>
          <a:stretch>
            <a:fillRect/>
          </a:stretch>
        </p:blipFill>
        <p:spPr>
          <a:xfrm>
            <a:off x="1162904" y="1178089"/>
            <a:ext cx="9732842" cy="4237511"/>
          </a:xfrm>
          <a:prstGeom prst="rect">
            <a:avLst/>
          </a:prstGeom>
        </p:spPr>
      </p:pic>
      <p:sp>
        <p:nvSpPr>
          <p:cNvPr id="11" name="Rectangle 10">
            <a:extLst>
              <a:ext uri="{FF2B5EF4-FFF2-40B4-BE49-F238E27FC236}">
                <a16:creationId xmlns:a16="http://schemas.microsoft.com/office/drawing/2014/main" id="{83A9D05A-DFC7-8690-2144-70A03F177D8B}"/>
              </a:ext>
            </a:extLst>
          </p:cNvPr>
          <p:cNvSpPr/>
          <p:nvPr/>
        </p:nvSpPr>
        <p:spPr>
          <a:xfrm>
            <a:off x="8160958" y="3370738"/>
            <a:ext cx="2750820" cy="2044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8D939A5-52D6-2344-9002-CBD464F7ED9E}"/>
              </a:ext>
            </a:extLst>
          </p:cNvPr>
          <p:cNvPicPr>
            <a:picLocks noChangeAspect="1"/>
          </p:cNvPicPr>
          <p:nvPr/>
        </p:nvPicPr>
        <p:blipFill>
          <a:blip r:embed="rId5"/>
          <a:stretch>
            <a:fillRect/>
          </a:stretch>
        </p:blipFill>
        <p:spPr>
          <a:xfrm>
            <a:off x="8160958" y="3375485"/>
            <a:ext cx="3355212" cy="2392541"/>
          </a:xfrm>
          <a:prstGeom prst="rect">
            <a:avLst/>
          </a:prstGeom>
        </p:spPr>
      </p:pic>
      <p:pic>
        <p:nvPicPr>
          <p:cNvPr id="3" name="514x514-Donations-HeroesAndHelpers.png" descr="514x514-Donations-HeroesAndHelpers.png">
            <a:extLst>
              <a:ext uri="{FF2B5EF4-FFF2-40B4-BE49-F238E27FC236}">
                <a16:creationId xmlns:a16="http://schemas.microsoft.com/office/drawing/2014/main" id="{F2C99468-43B2-2F9D-B6C5-CCF3A58D9EA9}"/>
              </a:ext>
            </a:extLst>
          </p:cNvPr>
          <p:cNvPicPr>
            <a:picLocks noChangeAspect="1"/>
          </p:cNvPicPr>
          <p:nvPr/>
        </p:nvPicPr>
        <p:blipFill>
          <a:blip r:embed="rId6"/>
          <a:stretch>
            <a:fillRect/>
          </a:stretch>
        </p:blipFill>
        <p:spPr>
          <a:xfrm>
            <a:off x="9703227" y="4588854"/>
            <a:ext cx="1724159" cy="1724159"/>
          </a:xfrm>
          <a:prstGeom prst="rect">
            <a:avLst/>
          </a:prstGeom>
          <a:ln w="12700">
            <a:miter lim="400000"/>
          </a:ln>
        </p:spPr>
      </p:pic>
      <p:sp>
        <p:nvSpPr>
          <p:cNvPr id="4" name="Header…">
            <a:extLst>
              <a:ext uri="{FF2B5EF4-FFF2-40B4-BE49-F238E27FC236}">
                <a16:creationId xmlns:a16="http://schemas.microsoft.com/office/drawing/2014/main" id="{9A9B6DC8-29F9-37A1-8987-81F37D084014}"/>
              </a:ext>
            </a:extLst>
          </p:cNvPr>
          <p:cNvSpPr txBox="1"/>
          <p:nvPr/>
        </p:nvSpPr>
        <p:spPr>
          <a:xfrm>
            <a:off x="8259409" y="3518699"/>
            <a:ext cx="3451692" cy="141064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p>
            <a:pPr>
              <a:spcAft>
                <a:spcPts val="1200"/>
              </a:spcAft>
              <a:buSzPct val="123000"/>
              <a:defRPr sz="3500">
                <a:solidFill>
                  <a:srgbClr val="001F38"/>
                </a:solidFill>
                <a:latin typeface="General Sans Regular"/>
                <a:ea typeface="General Sans Regular"/>
                <a:cs typeface="General Sans Regular"/>
                <a:sym typeface="General Sans Regular"/>
              </a:defRPr>
            </a:pPr>
            <a:r>
              <a:rPr lang="en-US" sz="1500" b="1" dirty="0"/>
              <a:t>Heroes &amp; Helpers Donations</a:t>
            </a:r>
          </a:p>
          <a:p>
            <a:pPr>
              <a:buSzPct val="123000"/>
              <a:defRPr sz="3500">
                <a:solidFill>
                  <a:srgbClr val="001F38"/>
                </a:solidFill>
                <a:latin typeface="General Sans Regular"/>
                <a:ea typeface="General Sans Regular"/>
                <a:cs typeface="General Sans Regular"/>
                <a:sym typeface="General Sans Regular"/>
              </a:defRPr>
            </a:pPr>
            <a:r>
              <a:rPr lang="en-US" sz="1500" dirty="0"/>
              <a:t>Donations in App will be automatically processed nightly &amp; reflected on Unit orders, eliminating manual ordering, and saving time! </a:t>
            </a:r>
          </a:p>
        </p:txBody>
      </p:sp>
      <p:pic>
        <p:nvPicPr>
          <p:cNvPr id="5" name="circle-2.ai" descr="circle-2.ai">
            <a:extLst>
              <a:ext uri="{FF2B5EF4-FFF2-40B4-BE49-F238E27FC236}">
                <a16:creationId xmlns:a16="http://schemas.microsoft.com/office/drawing/2014/main" id="{9A167251-E74F-78C1-3E0B-1F643EA820FE}"/>
              </a:ext>
            </a:extLst>
          </p:cNvPr>
          <p:cNvPicPr>
            <a:picLocks noChangeAspect="1"/>
          </p:cNvPicPr>
          <p:nvPr/>
        </p:nvPicPr>
        <p:blipFill>
          <a:blip r:embed="rId7"/>
          <a:stretch>
            <a:fillRect/>
          </a:stretch>
        </p:blipFill>
        <p:spPr>
          <a:xfrm>
            <a:off x="10825615" y="3145062"/>
            <a:ext cx="885486" cy="671247"/>
          </a:xfrm>
          <a:prstGeom prst="rect">
            <a:avLst/>
          </a:prstGeom>
          <a:ln w="12700">
            <a:miter lim="400000"/>
          </a:ln>
        </p:spPr>
      </p:pic>
      <p:sp>
        <p:nvSpPr>
          <p:cNvPr id="9" name="TextBox 8">
            <a:extLst>
              <a:ext uri="{FF2B5EF4-FFF2-40B4-BE49-F238E27FC236}">
                <a16:creationId xmlns:a16="http://schemas.microsoft.com/office/drawing/2014/main" id="{FC56D472-6BC2-9DDD-63F6-694A16208A91}"/>
              </a:ext>
            </a:extLst>
          </p:cNvPr>
          <p:cNvSpPr txBox="1"/>
          <p:nvPr/>
        </p:nvSpPr>
        <p:spPr>
          <a:xfrm>
            <a:off x="10944333" y="3340286"/>
            <a:ext cx="631773" cy="323165"/>
          </a:xfrm>
          <a:prstGeom prst="rect">
            <a:avLst/>
          </a:prstGeom>
          <a:noFill/>
        </p:spPr>
        <p:txBody>
          <a:bodyPr wrap="square" rtlCol="0">
            <a:spAutoFit/>
          </a:bodyPr>
          <a:lstStyle/>
          <a:p>
            <a:r>
              <a:rPr lang="en-US" sz="1500" b="1" dirty="0">
                <a:solidFill>
                  <a:schemeClr val="bg1"/>
                </a:solidFill>
              </a:rPr>
              <a:t>NEW</a:t>
            </a:r>
          </a:p>
        </p:txBody>
      </p:sp>
      <p:sp>
        <p:nvSpPr>
          <p:cNvPr id="7" name="TextBox 6">
            <a:extLst>
              <a:ext uri="{FF2B5EF4-FFF2-40B4-BE49-F238E27FC236}">
                <a16:creationId xmlns:a16="http://schemas.microsoft.com/office/drawing/2014/main" id="{8556D17E-0EAC-8C64-3A5B-F09054725A06}"/>
              </a:ext>
            </a:extLst>
          </p:cNvPr>
          <p:cNvSpPr txBox="1"/>
          <p:nvPr/>
        </p:nvSpPr>
        <p:spPr>
          <a:xfrm>
            <a:off x="1326382" y="5858189"/>
            <a:ext cx="6541086" cy="369332"/>
          </a:xfrm>
          <a:prstGeom prst="rect">
            <a:avLst/>
          </a:prstGeom>
          <a:noFill/>
        </p:spPr>
        <p:txBody>
          <a:bodyPr wrap="none" rtlCol="0">
            <a:spAutoFit/>
          </a:bodyPr>
          <a:lstStyle/>
          <a:p>
            <a:r>
              <a:rPr lang="en-US" dirty="0">
                <a:latin typeface="Rockwell Nova Light" panose="02060303020205020403" pitchFamily="18" charset="0"/>
              </a:rPr>
              <a:t>Online Products and Prices may vary from Council orders </a:t>
            </a:r>
          </a:p>
        </p:txBody>
      </p:sp>
    </p:spTree>
    <p:extLst>
      <p:ext uri="{BB962C8B-B14F-4D97-AF65-F5344CB8AC3E}">
        <p14:creationId xmlns:p14="http://schemas.microsoft.com/office/powerpoint/2010/main" val="3618300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rectangle with a border&#10;&#10;Description automatically generated">
            <a:extLst>
              <a:ext uri="{FF2B5EF4-FFF2-40B4-BE49-F238E27FC236}">
                <a16:creationId xmlns:a16="http://schemas.microsoft.com/office/drawing/2014/main" id="{0521E8EB-6C06-5849-4247-4828615D2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0C78005-7174-64F7-6523-C15249609B13}"/>
              </a:ext>
            </a:extLst>
          </p:cNvPr>
          <p:cNvSpPr txBox="1"/>
          <p:nvPr/>
        </p:nvSpPr>
        <p:spPr>
          <a:xfrm>
            <a:off x="4195632" y="925239"/>
            <a:ext cx="3800736" cy="923330"/>
          </a:xfrm>
          <a:prstGeom prst="rect">
            <a:avLst/>
          </a:prstGeom>
          <a:noFill/>
        </p:spPr>
        <p:txBody>
          <a:bodyPr wrap="square">
            <a:spAutoFit/>
          </a:bodyPr>
          <a:lstStyle/>
          <a:p>
            <a:pPr algn="ctr"/>
            <a:r>
              <a:rPr lang="en-US" sz="5400" b="1" dirty="0">
                <a:latin typeface="Rockwell Nova Light" panose="02060303020205020403" pitchFamily="18" charset="0"/>
              </a:rPr>
              <a:t>Products</a:t>
            </a:r>
          </a:p>
        </p:txBody>
      </p:sp>
      <p:sp>
        <p:nvSpPr>
          <p:cNvPr id="9" name="TextBox 8">
            <a:extLst>
              <a:ext uri="{FF2B5EF4-FFF2-40B4-BE49-F238E27FC236}">
                <a16:creationId xmlns:a16="http://schemas.microsoft.com/office/drawing/2014/main" id="{98B39D45-1D7D-C368-262A-0C3FDA2D91CE}"/>
              </a:ext>
            </a:extLst>
          </p:cNvPr>
          <p:cNvSpPr txBox="1"/>
          <p:nvPr/>
        </p:nvSpPr>
        <p:spPr>
          <a:xfrm>
            <a:off x="1024066" y="1821811"/>
            <a:ext cx="10011936" cy="1938992"/>
          </a:xfrm>
          <a:prstGeom prst="rect">
            <a:avLst/>
          </a:prstGeom>
          <a:noFill/>
        </p:spPr>
        <p:txBody>
          <a:bodyPr wrap="square">
            <a:spAutoFit/>
          </a:bodyPr>
          <a:lstStyle/>
          <a:p>
            <a:pPr marL="285750" indent="-285750">
              <a:buFont typeface="Arial" panose="020B0604020202020204" pitchFamily="34" charset="0"/>
              <a:buChar char="•"/>
            </a:pPr>
            <a:r>
              <a:rPr lang="en-US" sz="2400" dirty="0" err="1">
                <a:latin typeface="Rockwell Nova Light" panose="02060303020205020403" pitchFamily="18" charset="0"/>
              </a:rPr>
              <a:t>Chocolately</a:t>
            </a:r>
            <a:r>
              <a:rPr lang="en-US" sz="2400" dirty="0">
                <a:latin typeface="Rockwell Nova Light" panose="02060303020205020403" pitchFamily="18" charset="0"/>
              </a:rPr>
              <a:t> Pretzels will be available approximately our second or third replenishment order. We will announce the date as soon as we know.</a:t>
            </a:r>
          </a:p>
          <a:p>
            <a:pPr marL="285750" indent="-285750">
              <a:buFont typeface="Arial" panose="020B0604020202020204" pitchFamily="34" charset="0"/>
              <a:buChar char="•"/>
            </a:pPr>
            <a:r>
              <a:rPr lang="en-US" sz="2400" dirty="0">
                <a:latin typeface="Rockwell Nova Light" panose="02060303020205020403" pitchFamily="18" charset="0"/>
              </a:rPr>
              <a:t>Online and on hand inventory may differ in availability and pricing</a:t>
            </a:r>
          </a:p>
        </p:txBody>
      </p:sp>
      <p:sp>
        <p:nvSpPr>
          <p:cNvPr id="12" name="TextBox 11">
            <a:extLst>
              <a:ext uri="{FF2B5EF4-FFF2-40B4-BE49-F238E27FC236}">
                <a16:creationId xmlns:a16="http://schemas.microsoft.com/office/drawing/2014/main" id="{DB08BE0B-28B9-31C0-D6FE-4D8E7C85A820}"/>
              </a:ext>
            </a:extLst>
          </p:cNvPr>
          <p:cNvSpPr txBox="1"/>
          <p:nvPr/>
        </p:nvSpPr>
        <p:spPr>
          <a:xfrm>
            <a:off x="1667075" y="5017686"/>
            <a:ext cx="9697611" cy="1015663"/>
          </a:xfrm>
          <a:prstGeom prst="rect">
            <a:avLst/>
          </a:prstGeom>
          <a:noFill/>
        </p:spPr>
        <p:txBody>
          <a:bodyPr wrap="square">
            <a:spAutoFit/>
          </a:bodyPr>
          <a:lstStyle/>
          <a:p>
            <a:r>
              <a:rPr lang="en-US" sz="2000" b="1" dirty="0">
                <a:latin typeface="Rockwell Nova Light" panose="02060303020205020403" pitchFamily="18" charset="0"/>
              </a:rPr>
              <a:t>I received a damaged bag/case, what do I do? </a:t>
            </a:r>
            <a:r>
              <a:rPr lang="en-US" sz="2000" dirty="0">
                <a:latin typeface="Rockwell Nova Light" panose="02060303020205020403" pitchFamily="18" charset="0"/>
              </a:rPr>
              <a:t>Take a picture of the damage and email it to </a:t>
            </a:r>
            <a:r>
              <a:rPr lang="en-US" sz="2000" dirty="0">
                <a:latin typeface="Rockwell Nova Light" panose="02060303020205020403" pitchFamily="18" charset="0"/>
                <a:hlinkClick r:id="rId3"/>
              </a:rPr>
              <a:t>MAC@scouting.org</a:t>
            </a:r>
            <a:r>
              <a:rPr lang="en-US" sz="2000" dirty="0">
                <a:latin typeface="Rockwell Nova Light" panose="02060303020205020403" pitchFamily="18" charset="0"/>
              </a:rPr>
              <a:t>. Please include your unit number and district. The damaged product will be removed from your order.</a:t>
            </a:r>
          </a:p>
        </p:txBody>
      </p:sp>
      <p:pic>
        <p:nvPicPr>
          <p:cNvPr id="14" name="Graphic 13" descr="Question Mark with solid fill">
            <a:extLst>
              <a:ext uri="{FF2B5EF4-FFF2-40B4-BE49-F238E27FC236}">
                <a16:creationId xmlns:a16="http://schemas.microsoft.com/office/drawing/2014/main" id="{2E35E486-64E2-7422-C36B-0648F8658D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4066" y="5171357"/>
            <a:ext cx="708323" cy="708323"/>
          </a:xfrm>
          <a:prstGeom prst="rect">
            <a:avLst/>
          </a:prstGeom>
        </p:spPr>
      </p:pic>
    </p:spTree>
    <p:extLst>
      <p:ext uri="{BB962C8B-B14F-4D97-AF65-F5344CB8AC3E}">
        <p14:creationId xmlns:p14="http://schemas.microsoft.com/office/powerpoint/2010/main" val="201355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rectangle with a border&#10;&#10;Description automatically generated">
            <a:extLst>
              <a:ext uri="{FF2B5EF4-FFF2-40B4-BE49-F238E27FC236}">
                <a16:creationId xmlns:a16="http://schemas.microsoft.com/office/drawing/2014/main" id="{2C8C1964-515B-0BA4-7AE4-9970C84A0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751049"/>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Ordering Popcorn</a:t>
            </a:r>
          </a:p>
        </p:txBody>
      </p:sp>
      <p:sp>
        <p:nvSpPr>
          <p:cNvPr id="4" name="TextBox 3">
            <a:extLst>
              <a:ext uri="{FF2B5EF4-FFF2-40B4-BE49-F238E27FC236}">
                <a16:creationId xmlns:a16="http://schemas.microsoft.com/office/drawing/2014/main" id="{528C37A1-F0B2-845A-4DA8-C36A13A78480}"/>
              </a:ext>
            </a:extLst>
          </p:cNvPr>
          <p:cNvSpPr txBox="1"/>
          <p:nvPr/>
        </p:nvSpPr>
        <p:spPr>
          <a:xfrm>
            <a:off x="838200" y="1570362"/>
            <a:ext cx="10515599" cy="5062924"/>
          </a:xfrm>
          <a:prstGeom prst="rect">
            <a:avLst/>
          </a:prstGeom>
          <a:noFill/>
        </p:spPr>
        <p:txBody>
          <a:bodyPr wrap="square">
            <a:spAutoFit/>
          </a:bodyPr>
          <a:lstStyle/>
          <a:p>
            <a:pPr marL="285750" indent="-285750">
              <a:buFont typeface="Arial" panose="020B0604020202020204" pitchFamily="34" charset="0"/>
              <a:buChar char="•"/>
            </a:pPr>
            <a:r>
              <a:rPr lang="en-US" sz="1900" b="1" dirty="0">
                <a:latin typeface="Rockwell Nova Light" panose="02060303020205020403" pitchFamily="18" charset="0"/>
              </a:rPr>
              <a:t>Initial Order (aka pre-order or take order)</a:t>
            </a:r>
          </a:p>
          <a:p>
            <a:pPr marL="742950" lvl="1" indent="-285750">
              <a:buFont typeface="Arial" panose="020B0604020202020204" pitchFamily="34" charset="0"/>
              <a:buChar char="•"/>
            </a:pPr>
            <a:r>
              <a:rPr lang="en-US" sz="1900" dirty="0">
                <a:latin typeface="Rockwell Nova Light" panose="02060303020205020403" pitchFamily="18" charset="0"/>
              </a:rPr>
              <a:t>This order is for units who want popcorn in their hands when the sale begins on September 6</a:t>
            </a:r>
            <a:r>
              <a:rPr lang="en-US" sz="1900" baseline="30000" dirty="0">
                <a:latin typeface="Rockwell Nova Light" panose="02060303020205020403" pitchFamily="18" charset="0"/>
              </a:rPr>
              <a:t>th</a:t>
            </a:r>
            <a:r>
              <a:rPr lang="en-US" sz="1900" dirty="0">
                <a:latin typeface="Rockwell Nova Light" panose="02060303020205020403" pitchFamily="18" charset="0"/>
              </a:rPr>
              <a:t>. This product will be received September 4</a:t>
            </a:r>
            <a:r>
              <a:rPr lang="en-US" sz="1900" baseline="30000" dirty="0">
                <a:latin typeface="Rockwell Nova Light" panose="02060303020205020403" pitchFamily="18" charset="0"/>
              </a:rPr>
              <a:t>th</a:t>
            </a:r>
            <a:r>
              <a:rPr lang="en-US" sz="1900" dirty="0">
                <a:latin typeface="Rockwell Nova Light" panose="02060303020205020403" pitchFamily="18" charset="0"/>
              </a:rPr>
              <a:t> or 5</a:t>
            </a:r>
            <a:r>
              <a:rPr lang="en-US" sz="1900" baseline="30000" dirty="0">
                <a:latin typeface="Rockwell Nova Light" panose="02060303020205020403" pitchFamily="18" charset="0"/>
              </a:rPr>
              <a:t>th</a:t>
            </a:r>
            <a:r>
              <a:rPr lang="en-US" sz="1900" dirty="0">
                <a:latin typeface="Rockwell Nova Light" panose="02060303020205020403" pitchFamily="18" charset="0"/>
              </a:rPr>
              <a:t> </a:t>
            </a:r>
          </a:p>
          <a:p>
            <a:pPr marL="742950" lvl="1" indent="-285750">
              <a:buFont typeface="Arial" panose="020B0604020202020204" pitchFamily="34" charset="0"/>
              <a:buChar char="•"/>
            </a:pPr>
            <a:r>
              <a:rPr lang="en-US" sz="1900" dirty="0">
                <a:latin typeface="Rockwell Nova Light" panose="02060303020205020403" pitchFamily="18" charset="0"/>
              </a:rPr>
              <a:t>If you are planning to do any storefronts, you NEED to place an initial order.</a:t>
            </a:r>
          </a:p>
          <a:p>
            <a:pPr marL="742950" lvl="1" indent="-285750">
              <a:buFont typeface="Arial" panose="020B0604020202020204" pitchFamily="34" charset="0"/>
              <a:buChar char="•"/>
            </a:pPr>
            <a:r>
              <a:rPr lang="en-US" sz="1900" dirty="0">
                <a:latin typeface="Rockwell Nova Light" panose="02060303020205020403" pitchFamily="18" charset="0"/>
              </a:rPr>
              <a:t>Full cases.</a:t>
            </a:r>
          </a:p>
          <a:p>
            <a:pPr marL="742950" lvl="1" indent="-285750">
              <a:buFont typeface="Arial" panose="020B0604020202020204" pitchFamily="34" charset="0"/>
              <a:buChar char="•"/>
            </a:pPr>
            <a:r>
              <a:rPr lang="en-US" sz="1900" dirty="0">
                <a:latin typeface="Rockwell Nova Light" panose="02060303020205020403" pitchFamily="18" charset="0"/>
              </a:rPr>
              <a:t>Units can pre-order up to 100% of their total 2023 sale.</a:t>
            </a:r>
          </a:p>
          <a:p>
            <a:pPr marL="742950" lvl="1" indent="-285750">
              <a:buFont typeface="Arial" panose="020B0604020202020204" pitchFamily="34" charset="0"/>
              <a:buChar char="•"/>
            </a:pPr>
            <a:r>
              <a:rPr lang="en-US" sz="1900" dirty="0">
                <a:latin typeface="Rockwell Nova Light" panose="02060303020205020403" pitchFamily="18" charset="0"/>
              </a:rPr>
              <a:t>If your unit did not sell in 2023, please send your proposed order to </a:t>
            </a:r>
            <a:r>
              <a:rPr lang="en-US" sz="1900" dirty="0">
                <a:latin typeface="Rockwell Nova Light" panose="02060303020205020403" pitchFamily="18" charset="0"/>
                <a:hlinkClick r:id="rId3"/>
              </a:rPr>
              <a:t>popcorn@macscouts.org</a:t>
            </a:r>
            <a:r>
              <a:rPr lang="en-US" sz="1900" dirty="0">
                <a:latin typeface="Rockwell Nova Light" panose="02060303020205020403" pitchFamily="18" charset="0"/>
              </a:rPr>
              <a:t> and it will be reviewed.</a:t>
            </a:r>
          </a:p>
          <a:p>
            <a:pPr marL="742950" lvl="1" indent="-285750">
              <a:buFont typeface="Arial" panose="020B0604020202020204" pitchFamily="34" charset="0"/>
              <a:buChar char="•"/>
            </a:pPr>
            <a:r>
              <a:rPr lang="en-US" sz="1900" dirty="0">
                <a:latin typeface="Rockwell Nova Light" panose="02060303020205020403" pitchFamily="18" charset="0"/>
              </a:rPr>
              <a:t>Orders must be submitted online by </a:t>
            </a:r>
            <a:r>
              <a:rPr lang="en-US" sz="1900" u="sng" dirty="0">
                <a:solidFill>
                  <a:srgbClr val="FF0000"/>
                </a:solidFill>
                <a:latin typeface="Rockwell Nova Light" panose="02060303020205020403" pitchFamily="18" charset="0"/>
              </a:rPr>
              <a:t>August 21st at Noon</a:t>
            </a:r>
            <a:r>
              <a:rPr lang="en-US" sz="1900" dirty="0">
                <a:latin typeface="Rockwell Nova Light" panose="02060303020205020403" pitchFamily="18" charset="0"/>
              </a:rPr>
              <a:t>.</a:t>
            </a:r>
          </a:p>
          <a:p>
            <a:pPr marL="742950" lvl="1" indent="-285750">
              <a:buFont typeface="Arial" panose="020B0604020202020204" pitchFamily="34" charset="0"/>
              <a:buChar char="•"/>
            </a:pPr>
            <a:r>
              <a:rPr lang="en-US" sz="1900" dirty="0">
                <a:latin typeface="Rockwell Nova Light" panose="02060303020205020403" pitchFamily="18" charset="0"/>
              </a:rPr>
              <a:t>If your unit is not committed to the sale, your order will not be placed.</a:t>
            </a:r>
          </a:p>
          <a:p>
            <a:pPr marL="742950" lvl="1" indent="-285750">
              <a:buFont typeface="Arial" panose="020B0604020202020204" pitchFamily="34" charset="0"/>
              <a:buChar char="•"/>
            </a:pPr>
            <a:endParaRPr lang="en-US" sz="1900" dirty="0">
              <a:latin typeface="Rockwell Nova Light" panose="02060303020205020403" pitchFamily="18" charset="0"/>
            </a:endParaRPr>
          </a:p>
          <a:p>
            <a:pPr marL="285750" indent="-285750">
              <a:buFont typeface="Arial" panose="020B0604020202020204" pitchFamily="34" charset="0"/>
              <a:buChar char="•"/>
            </a:pPr>
            <a:r>
              <a:rPr lang="en-US" sz="1900" b="1" dirty="0">
                <a:latin typeface="Rockwell Nova Light" panose="02060303020205020403" pitchFamily="18" charset="0"/>
              </a:rPr>
              <a:t>Final Order</a:t>
            </a:r>
          </a:p>
          <a:p>
            <a:pPr marL="742950" lvl="1" indent="-285750">
              <a:buFont typeface="Arial" panose="020B0604020202020204" pitchFamily="34" charset="0"/>
              <a:buChar char="•"/>
            </a:pPr>
            <a:r>
              <a:rPr lang="en-US" sz="1900" dirty="0">
                <a:latin typeface="Rockwell Nova Light" panose="02060303020205020403" pitchFamily="18" charset="0"/>
              </a:rPr>
              <a:t>This is the end of sale order. You will order the same way as Initial Order.</a:t>
            </a:r>
          </a:p>
          <a:p>
            <a:pPr marL="742950" lvl="1" indent="-285750">
              <a:buFont typeface="Arial" panose="020B0604020202020204" pitchFamily="34" charset="0"/>
              <a:buChar char="•"/>
            </a:pPr>
            <a:r>
              <a:rPr lang="en-US" sz="1900" dirty="0">
                <a:latin typeface="Rockwell Nova Light" panose="02060303020205020403" pitchFamily="18" charset="0"/>
              </a:rPr>
              <a:t>Review all “Undelivered” Wagon orders – report available in the “reports” tab</a:t>
            </a:r>
          </a:p>
          <a:p>
            <a:pPr marL="742950" lvl="1" indent="-285750">
              <a:buFont typeface="Arial" panose="020B0604020202020204" pitchFamily="34" charset="0"/>
              <a:buChar char="•"/>
            </a:pPr>
            <a:r>
              <a:rPr lang="en-US" sz="1900" dirty="0">
                <a:latin typeface="Rockwell Nova Light" panose="02060303020205020403" pitchFamily="18" charset="0"/>
              </a:rPr>
              <a:t>Orders must be submitted online by October 29th at 11:59PM</a:t>
            </a:r>
          </a:p>
          <a:p>
            <a:pPr marL="742950" lvl="1" indent="-285750">
              <a:buFont typeface="Arial" panose="020B0604020202020204" pitchFamily="34" charset="0"/>
              <a:buChar char="•"/>
            </a:pPr>
            <a:r>
              <a:rPr lang="en-US" sz="1900" dirty="0">
                <a:latin typeface="Rockwell Nova Light" panose="02060303020205020403" pitchFamily="18" charset="0"/>
              </a:rPr>
              <a:t>For this order, you can order by case </a:t>
            </a:r>
            <a:r>
              <a:rPr lang="en-US" sz="1900" b="1" dirty="0">
                <a:latin typeface="Rockwell Nova Light" panose="02060303020205020403" pitchFamily="18" charset="0"/>
              </a:rPr>
              <a:t>or</a:t>
            </a:r>
            <a:r>
              <a:rPr lang="en-US" sz="1900" dirty="0">
                <a:latin typeface="Rockwell Nova Light" panose="02060303020205020403" pitchFamily="18" charset="0"/>
              </a:rPr>
              <a:t> container</a:t>
            </a:r>
          </a:p>
          <a:p>
            <a:pPr marL="742950" lvl="1" indent="-285750">
              <a:buFont typeface="Arial" panose="020B0604020202020204" pitchFamily="34" charset="0"/>
              <a:buChar char="•"/>
            </a:pPr>
            <a:r>
              <a:rPr lang="en-US" sz="1900" dirty="0">
                <a:latin typeface="Rockwell Nova Light" panose="02060303020205020403" pitchFamily="18" charset="0"/>
              </a:rPr>
              <a:t>Heroes and Helpers no longer needed to be entered in this order.</a:t>
            </a:r>
          </a:p>
        </p:txBody>
      </p:sp>
    </p:spTree>
    <p:extLst>
      <p:ext uri="{BB962C8B-B14F-4D97-AF65-F5344CB8AC3E}">
        <p14:creationId xmlns:p14="http://schemas.microsoft.com/office/powerpoint/2010/main" val="1610974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rectangle with a border&#10;&#10;Description automatically generated">
            <a:extLst>
              <a:ext uri="{FF2B5EF4-FFF2-40B4-BE49-F238E27FC236}">
                <a16:creationId xmlns:a16="http://schemas.microsoft.com/office/drawing/2014/main" id="{69940BE1-C25B-40DC-7732-1CCE49AD4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886547"/>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Ordering Popcorn</a:t>
            </a:r>
          </a:p>
        </p:txBody>
      </p:sp>
      <p:sp>
        <p:nvSpPr>
          <p:cNvPr id="4" name="TextBox 3">
            <a:extLst>
              <a:ext uri="{FF2B5EF4-FFF2-40B4-BE49-F238E27FC236}">
                <a16:creationId xmlns:a16="http://schemas.microsoft.com/office/drawing/2014/main" id="{528C37A1-F0B2-845A-4DA8-C36A13A78480}"/>
              </a:ext>
            </a:extLst>
          </p:cNvPr>
          <p:cNvSpPr txBox="1"/>
          <p:nvPr/>
        </p:nvSpPr>
        <p:spPr>
          <a:xfrm>
            <a:off x="943331" y="1809877"/>
            <a:ext cx="10047758" cy="5016758"/>
          </a:xfrm>
          <a:prstGeom prst="rect">
            <a:avLst/>
          </a:prstGeom>
          <a:noFill/>
        </p:spPr>
        <p:txBody>
          <a:bodyPr wrap="square">
            <a:spAutoFit/>
          </a:bodyPr>
          <a:lstStyle/>
          <a:p>
            <a:pPr marL="285750" indent="-285750">
              <a:buFont typeface="Arial" panose="020B0604020202020204" pitchFamily="34" charset="0"/>
              <a:buChar char="•"/>
            </a:pPr>
            <a:r>
              <a:rPr lang="en-US" sz="2000" b="1" dirty="0">
                <a:latin typeface="Rockwell Nova Light" panose="02060303020205020403" pitchFamily="18" charset="0"/>
              </a:rPr>
              <a:t>To Submit an Order:</a:t>
            </a:r>
          </a:p>
          <a:p>
            <a:pPr marL="742950" lvl="1" indent="-285750">
              <a:buFont typeface="Arial" panose="020B0604020202020204" pitchFamily="34" charset="0"/>
              <a:buChar char="•"/>
            </a:pPr>
            <a:r>
              <a:rPr lang="en-US" sz="2000" dirty="0">
                <a:latin typeface="Rockwell Nova Light" panose="02060303020205020403" pitchFamily="18" charset="0"/>
              </a:rPr>
              <a:t>Log in to Trail’s End leader portal</a:t>
            </a:r>
          </a:p>
          <a:p>
            <a:pPr marL="742950" lvl="1" indent="-285750">
              <a:buFont typeface="Arial" panose="020B0604020202020204" pitchFamily="34" charset="0"/>
              <a:buChar char="•"/>
            </a:pPr>
            <a:r>
              <a:rPr lang="en-US" sz="2000" dirty="0">
                <a:latin typeface="Rockwell Nova Light" panose="02060303020205020403" pitchFamily="18" charset="0"/>
              </a:rPr>
              <a:t>Click “Order Popcorn” button</a:t>
            </a:r>
          </a:p>
          <a:p>
            <a:pPr marL="742950" lvl="1" indent="-285750">
              <a:buFont typeface="Arial" panose="020B0604020202020204" pitchFamily="34" charset="0"/>
              <a:buChar char="•"/>
            </a:pPr>
            <a:r>
              <a:rPr lang="en-US" sz="2000" dirty="0">
                <a:latin typeface="Rockwell Nova Light" panose="02060303020205020403" pitchFamily="18" charset="0"/>
              </a:rPr>
              <a:t>Click “Choose Delivery…” button and select the order you are placing</a:t>
            </a:r>
          </a:p>
          <a:p>
            <a:pPr marL="1200150" lvl="2" indent="-285750">
              <a:buFont typeface="Arial" panose="020B0604020202020204" pitchFamily="34" charset="0"/>
              <a:buChar char="•"/>
            </a:pPr>
            <a:r>
              <a:rPr lang="en-US" sz="2000" dirty="0">
                <a:latin typeface="Rockwell Nova Light" panose="02060303020205020403" pitchFamily="18" charset="0"/>
              </a:rPr>
              <a:t>These options would include “Initial Order”, “Replenishment Order “x””, or “Final Order.”</a:t>
            </a:r>
          </a:p>
          <a:p>
            <a:pPr marL="742950" lvl="1" indent="-285750">
              <a:buFont typeface="Arial" panose="020B0604020202020204" pitchFamily="34" charset="0"/>
              <a:buChar char="•"/>
            </a:pPr>
            <a:r>
              <a:rPr lang="en-US" sz="2000" dirty="0">
                <a:latin typeface="Rockwell Nova Light" panose="02060303020205020403" pitchFamily="18" charset="0"/>
              </a:rPr>
              <a:t>Enter the dollar amount of product you want to order and TE will auto populate an order based on regional averages. You can edit as needed and this will only auto fill on your initial order.</a:t>
            </a:r>
          </a:p>
          <a:p>
            <a:pPr marL="1200150" lvl="2" indent="-285750">
              <a:buFont typeface="Arial" panose="020B0604020202020204" pitchFamily="34" charset="0"/>
              <a:buChar char="•"/>
            </a:pPr>
            <a:r>
              <a:rPr lang="en-US" sz="2000" dirty="0">
                <a:latin typeface="Rockwell Nova Light" panose="02060303020205020403" pitchFamily="18" charset="0"/>
              </a:rPr>
              <a:t>Orders over $3000. </a:t>
            </a:r>
          </a:p>
          <a:p>
            <a:pPr marL="742950" lvl="1" indent="-285750">
              <a:buFont typeface="Arial" panose="020B0604020202020204" pitchFamily="34" charset="0"/>
              <a:buChar char="•"/>
            </a:pPr>
            <a:r>
              <a:rPr lang="en-US" sz="2000" dirty="0">
                <a:latin typeface="Rockwell Nova Light" panose="02060303020205020403" pitchFamily="18" charset="0"/>
              </a:rPr>
              <a:t>Click SUBMIT when you are finished with your order.</a:t>
            </a:r>
          </a:p>
          <a:p>
            <a:pPr marL="742950" lvl="1" indent="-285750">
              <a:buFont typeface="Arial" panose="020B0604020202020204" pitchFamily="34" charset="0"/>
              <a:buChar char="•"/>
            </a:pPr>
            <a:r>
              <a:rPr lang="en-US" sz="2000" dirty="0">
                <a:latin typeface="Rockwell Nova Light" panose="02060303020205020403" pitchFamily="18" charset="0"/>
              </a:rPr>
              <a:t>You will receive an order confirmation to your email address once your order is approved by council. Council will not approve any orders before the order deadline.</a:t>
            </a:r>
          </a:p>
          <a:p>
            <a:pPr marL="742950" lvl="1" indent="-285750">
              <a:buFont typeface="Arial" panose="020B0604020202020204" pitchFamily="34" charset="0"/>
              <a:buChar char="•"/>
            </a:pPr>
            <a:endParaRPr lang="en-US" sz="2000" dirty="0">
              <a:latin typeface="Rockwell Nova Light" panose="02060303020205020403" pitchFamily="18" charset="0"/>
            </a:endParaRPr>
          </a:p>
          <a:p>
            <a:pPr marL="285750" indent="-285750">
              <a:buFont typeface="Arial" panose="020B0604020202020204" pitchFamily="34" charset="0"/>
              <a:buChar char="•"/>
            </a:pPr>
            <a:r>
              <a:rPr lang="en-US" sz="2000" dirty="0">
                <a:latin typeface="Rockwell Nova Light" panose="02060303020205020403" pitchFamily="18" charset="0"/>
              </a:rPr>
              <a:t>This is how you will order for any order – initial, replenishments, or final.</a:t>
            </a:r>
            <a:endParaRPr lang="en-US" b="1" dirty="0">
              <a:latin typeface="Rockwell Nova Light" panose="02060303020205020403" pitchFamily="18" charset="0"/>
            </a:endParaRPr>
          </a:p>
        </p:txBody>
      </p:sp>
    </p:spTree>
    <p:extLst>
      <p:ext uri="{BB962C8B-B14F-4D97-AF65-F5344CB8AC3E}">
        <p14:creationId xmlns:p14="http://schemas.microsoft.com/office/powerpoint/2010/main" val="461794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rectangle with a border&#10;&#10;Description automatically generated">
            <a:extLst>
              <a:ext uri="{FF2B5EF4-FFF2-40B4-BE49-F238E27FC236}">
                <a16:creationId xmlns:a16="http://schemas.microsoft.com/office/drawing/2014/main" id="{1CBD224E-76DC-4A65-6E95-D2887E983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230188"/>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Warehouse Information</a:t>
            </a:r>
          </a:p>
        </p:txBody>
      </p:sp>
      <p:graphicFrame>
        <p:nvGraphicFramePr>
          <p:cNvPr id="3" name="Table 5">
            <a:extLst>
              <a:ext uri="{FF2B5EF4-FFF2-40B4-BE49-F238E27FC236}">
                <a16:creationId xmlns:a16="http://schemas.microsoft.com/office/drawing/2014/main" id="{51CC5310-05F4-D5D8-2DF7-B20320FFA83A}"/>
              </a:ext>
            </a:extLst>
          </p:cNvPr>
          <p:cNvGraphicFramePr>
            <a:graphicFrameLocks noGrp="1"/>
          </p:cNvGraphicFramePr>
          <p:nvPr>
            <p:extLst>
              <p:ext uri="{D42A27DB-BD31-4B8C-83A1-F6EECF244321}">
                <p14:modId xmlns:p14="http://schemas.microsoft.com/office/powerpoint/2010/main" val="757011082"/>
              </p:ext>
            </p:extLst>
          </p:nvPr>
        </p:nvGraphicFramePr>
        <p:xfrm>
          <a:off x="690835" y="1153518"/>
          <a:ext cx="11096294" cy="4847945"/>
        </p:xfrm>
        <a:graphic>
          <a:graphicData uri="http://schemas.openxmlformats.org/drawingml/2006/table">
            <a:tbl>
              <a:tblPr firstRow="1" bandRow="1">
                <a:tableStyleId>{5C22544A-7EE6-4342-B048-85BDC9FD1C3A}</a:tableStyleId>
              </a:tblPr>
              <a:tblGrid>
                <a:gridCol w="2421219">
                  <a:extLst>
                    <a:ext uri="{9D8B030D-6E8A-4147-A177-3AD203B41FA5}">
                      <a16:colId xmlns:a16="http://schemas.microsoft.com/office/drawing/2014/main" val="2926845963"/>
                    </a:ext>
                  </a:extLst>
                </a:gridCol>
                <a:gridCol w="3775264">
                  <a:extLst>
                    <a:ext uri="{9D8B030D-6E8A-4147-A177-3AD203B41FA5}">
                      <a16:colId xmlns:a16="http://schemas.microsoft.com/office/drawing/2014/main" val="3641684629"/>
                    </a:ext>
                  </a:extLst>
                </a:gridCol>
                <a:gridCol w="2650718">
                  <a:extLst>
                    <a:ext uri="{9D8B030D-6E8A-4147-A177-3AD203B41FA5}">
                      <a16:colId xmlns:a16="http://schemas.microsoft.com/office/drawing/2014/main" val="4191849429"/>
                    </a:ext>
                  </a:extLst>
                </a:gridCol>
                <a:gridCol w="2249093">
                  <a:extLst>
                    <a:ext uri="{9D8B030D-6E8A-4147-A177-3AD203B41FA5}">
                      <a16:colId xmlns:a16="http://schemas.microsoft.com/office/drawing/2014/main" val="1736448760"/>
                    </a:ext>
                  </a:extLst>
                </a:gridCol>
              </a:tblGrid>
              <a:tr h="397865">
                <a:tc>
                  <a:txBody>
                    <a:bodyPr/>
                    <a:lstStyle/>
                    <a:p>
                      <a:r>
                        <a:rPr lang="en-US" dirty="0">
                          <a:solidFill>
                            <a:schemeClr val="tx1"/>
                          </a:solidFill>
                          <a:latin typeface="Rockwell Nova Light" panose="02060303020205020403" pitchFamily="18" charset="0"/>
                        </a:rPr>
                        <a:t>District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latin typeface="Rockwell Nova Light" panose="02060303020205020403" pitchFamily="18" charset="0"/>
                        </a:rPr>
                        <a:t>Warehouse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latin typeface="Rockwell Nova Light" panose="02060303020205020403" pitchFamily="18" charset="0"/>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latin typeface="Rockwell Nova Light" panose="02060303020205020403" pitchFamily="18" charset="0"/>
                        </a:rPr>
                        <a:t>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3059187"/>
                  </a:ext>
                </a:extLst>
              </a:tr>
              <a:tr h="370840">
                <a:tc>
                  <a:txBody>
                    <a:bodyPr/>
                    <a:lstStyle/>
                    <a:p>
                      <a:r>
                        <a:rPr lang="en-US" dirty="0">
                          <a:latin typeface="Rockwell Nova Light" panose="02060303020205020403" pitchFamily="18" charset="0"/>
                        </a:rPr>
                        <a:t>NEN - Columbus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AG Park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822 15</a:t>
                      </a:r>
                      <a:r>
                        <a:rPr lang="en-US" baseline="30000" dirty="0">
                          <a:latin typeface="Rockwell Nova Light" panose="02060303020205020403" pitchFamily="18" charset="0"/>
                        </a:rPr>
                        <a:t>th</a:t>
                      </a:r>
                      <a:r>
                        <a:rPr lang="en-US" dirty="0">
                          <a:latin typeface="Rockwell Nova Light" panose="02060303020205020403" pitchFamily="18" charset="0"/>
                        </a:rPr>
                        <a:t> 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Columbus, 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3837220"/>
                  </a:ext>
                </a:extLst>
              </a:tr>
              <a:tr h="370840">
                <a:tc>
                  <a:txBody>
                    <a:bodyPr/>
                    <a:lstStyle/>
                    <a:p>
                      <a:r>
                        <a:rPr lang="en-US" dirty="0">
                          <a:latin typeface="Rockwell Nova Light" panose="02060303020205020403" pitchFamily="18" charset="0"/>
                        </a:rPr>
                        <a:t>NEN - Norfolk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Lutheran High Northeast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2010 N. </a:t>
                      </a:r>
                      <a:r>
                        <a:rPr lang="en-US">
                          <a:latin typeface="Rockwell Nova Light" panose="02060303020205020403" pitchFamily="18" charset="0"/>
                        </a:rPr>
                        <a:t>37</a:t>
                      </a:r>
                      <a:r>
                        <a:rPr lang="en-US" baseline="30000">
                          <a:latin typeface="Rockwell Nova Light" panose="02060303020205020403" pitchFamily="18" charset="0"/>
                        </a:rPr>
                        <a:t>th</a:t>
                      </a:r>
                      <a:r>
                        <a:rPr lang="en-US">
                          <a:latin typeface="Rockwell Nova Light" panose="02060303020205020403" pitchFamily="18" charset="0"/>
                        </a:rPr>
                        <a:t> St.</a:t>
                      </a:r>
                      <a:endParaRPr lang="en-US" dirty="0">
                        <a:latin typeface="Rockwell Nova Light" panose="020603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Norfolk, 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6468631"/>
                  </a:ext>
                </a:extLst>
              </a:tr>
              <a:tr h="370840">
                <a:tc>
                  <a:txBody>
                    <a:bodyPr/>
                    <a:lstStyle/>
                    <a:p>
                      <a:r>
                        <a:rPr lang="en-US" dirty="0">
                          <a:latin typeface="Rockwell Nova Light" panose="02060303020205020403" pitchFamily="18" charset="0"/>
                        </a:rPr>
                        <a:t>TB East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United Presbyterian Church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1500 Industrial 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Bedford, 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6829177"/>
                  </a:ext>
                </a:extLst>
              </a:tr>
              <a:tr h="370840">
                <a:tc>
                  <a:txBody>
                    <a:bodyPr/>
                    <a:lstStyle/>
                    <a:p>
                      <a:r>
                        <a:rPr lang="en-US" dirty="0">
                          <a:latin typeface="Rockwell Nova Light" panose="02060303020205020403" pitchFamily="18" charset="0"/>
                        </a:rPr>
                        <a:t>WE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Echo Electric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1200 Cunningham Dr.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Sioux City, 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830966"/>
                  </a:ext>
                </a:extLst>
              </a:tr>
              <a:tr h="370840">
                <a:tc>
                  <a:txBody>
                    <a:bodyPr/>
                    <a:lstStyle/>
                    <a:p>
                      <a:r>
                        <a:rPr lang="en-US" dirty="0">
                          <a:latin typeface="Rockwell Nova Light" panose="02060303020205020403" pitchFamily="18" charset="0"/>
                        </a:rPr>
                        <a:t>NWI – Spencer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Spencer AG Center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1901 E. 8</a:t>
                      </a:r>
                      <a:r>
                        <a:rPr lang="en-US" baseline="30000" dirty="0">
                          <a:latin typeface="Rockwell Nova Light" panose="02060303020205020403" pitchFamily="18" charset="0"/>
                        </a:rPr>
                        <a:t>th</a:t>
                      </a:r>
                      <a:r>
                        <a:rPr lang="en-US" dirty="0">
                          <a:latin typeface="Rockwell Nova Light" panose="02060303020205020403" pitchFamily="18" charset="0"/>
                        </a:rPr>
                        <a:t> 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Spencer, 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1572951"/>
                  </a:ext>
                </a:extLst>
              </a:tr>
              <a:tr h="370840">
                <a:tc>
                  <a:txBody>
                    <a:bodyPr/>
                    <a:lstStyle/>
                    <a:p>
                      <a:r>
                        <a:rPr lang="en-US" dirty="0">
                          <a:latin typeface="Rockwell Nova Light" panose="02060303020205020403" pitchFamily="18" charset="0"/>
                        </a:rPr>
                        <a:t>NWI – Ft. Dodge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White Transfer &amp; Storage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1834 US 20 Business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Ft. Dodge, 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1335003"/>
                  </a:ext>
                </a:extLst>
              </a:tr>
              <a:tr h="370840">
                <a:tc>
                  <a:txBody>
                    <a:bodyPr/>
                    <a:lstStyle/>
                    <a:p>
                      <a:r>
                        <a:rPr lang="en-US" dirty="0">
                          <a:latin typeface="Rockwell Nova Light" panose="02060303020205020403" pitchFamily="18" charset="0"/>
                        </a:rPr>
                        <a:t>BH/IH/WW/TB West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Metro Warehouse (Ford Storage)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latin typeface="Rockwell Nova Light" panose="02060303020205020403" pitchFamily="18" charset="0"/>
                        </a:rPr>
                        <a:t>10364 South 136</a:t>
                      </a:r>
                      <a:r>
                        <a:rPr lang="en-US" b="0" baseline="30000" dirty="0">
                          <a:latin typeface="Rockwell Nova Light" panose="02060303020205020403" pitchFamily="18" charset="0"/>
                        </a:rPr>
                        <a:t>th</a:t>
                      </a:r>
                      <a:r>
                        <a:rPr lang="en-US" b="0" dirty="0">
                          <a:latin typeface="Rockwell Nova Light" panose="02060303020205020403" pitchFamily="18" charset="0"/>
                        </a:rPr>
                        <a:t> 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Omaha, 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5202669"/>
                  </a:ext>
                </a:extLst>
              </a:tr>
              <a:tr h="370840">
                <a:tc>
                  <a:txBody>
                    <a:bodyPr/>
                    <a:lstStyle/>
                    <a:p>
                      <a:r>
                        <a:rPr lang="en-US" dirty="0">
                          <a:latin typeface="Rockwell Nova Light" panose="02060303020205020403" pitchFamily="18" charset="0"/>
                        </a:rPr>
                        <a:t>GR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Jayhawk Box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1150 S. Union 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Fremont, 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5440495"/>
                  </a:ext>
                </a:extLst>
              </a:tr>
              <a:tr h="370840">
                <a:tc>
                  <a:txBody>
                    <a:bodyPr/>
                    <a:lstStyle/>
                    <a:p>
                      <a:r>
                        <a:rPr lang="en-US" dirty="0">
                          <a:latin typeface="Rockwell Nova Light" panose="02060303020205020403" pitchFamily="18" charset="0"/>
                        </a:rPr>
                        <a:t>OH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James Sheehan Warehouse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911 7</a:t>
                      </a:r>
                      <a:r>
                        <a:rPr lang="en-US" baseline="30000" dirty="0">
                          <a:latin typeface="Rockwell Nova Light" panose="02060303020205020403" pitchFamily="18" charset="0"/>
                        </a:rPr>
                        <a:t>th</a:t>
                      </a:r>
                      <a:r>
                        <a:rPr lang="en-US" dirty="0">
                          <a:latin typeface="Rockwell Nova Light" panose="02060303020205020403" pitchFamily="18" charset="0"/>
                        </a:rPr>
                        <a:t> 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Harlan, 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7220696"/>
                  </a:ext>
                </a:extLst>
              </a:tr>
              <a:tr h="370840">
                <a:tc>
                  <a:txBody>
                    <a:bodyPr/>
                    <a:lstStyle/>
                    <a:p>
                      <a:r>
                        <a:rPr lang="en-US" dirty="0">
                          <a:latin typeface="Rockwell Nova Light" panose="02060303020205020403" pitchFamily="18" charset="0"/>
                        </a:rPr>
                        <a:t>Buffalo Bill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i="0" kern="1200" dirty="0">
                          <a:solidFill>
                            <a:schemeClr val="dk1"/>
                          </a:solidFill>
                          <a:effectLst/>
                          <a:latin typeface="Rockwell Nova Light" panose="02060303020205020403" pitchFamily="18" charset="0"/>
                          <a:ea typeface="+mn-ea"/>
                          <a:cs typeface="+mn-cs"/>
                        </a:rPr>
                        <a:t>Quality Brands 3rd</a:t>
                      </a:r>
                      <a:endParaRPr lang="en-US" dirty="0">
                        <a:latin typeface="Rockwell Nova Light" panose="020603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i="0" kern="1200" dirty="0">
                          <a:solidFill>
                            <a:schemeClr val="dk1"/>
                          </a:solidFill>
                          <a:effectLst/>
                          <a:latin typeface="Rockwell Nova Light" panose="02060303020205020403" pitchFamily="18" charset="0"/>
                          <a:ea typeface="+mn-ea"/>
                          <a:cs typeface="+mn-cs"/>
                        </a:rPr>
                        <a:t>720 N. Lake Drive</a:t>
                      </a:r>
                      <a:endParaRPr lang="en-US" dirty="0">
                        <a:latin typeface="Rockwell Nova Light" panose="020603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North Platte, 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5213348"/>
                  </a:ext>
                </a:extLst>
              </a:tr>
              <a:tr h="370840">
                <a:tc>
                  <a:txBody>
                    <a:bodyPr/>
                    <a:lstStyle/>
                    <a:p>
                      <a:r>
                        <a:rPr lang="en-US" dirty="0">
                          <a:latin typeface="Rockwell Nova Light" panose="02060303020205020403" pitchFamily="18" charset="0"/>
                        </a:rPr>
                        <a:t>Covered Wagon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i="0" kern="1200" dirty="0">
                          <a:solidFill>
                            <a:schemeClr val="dk1"/>
                          </a:solidFill>
                          <a:effectLst/>
                          <a:latin typeface="Rockwell Nova Light" panose="02060303020205020403" pitchFamily="18" charset="0"/>
                          <a:ea typeface="+mn-ea"/>
                          <a:cs typeface="+mn-cs"/>
                        </a:rPr>
                        <a:t>Mead Lumber 2nd</a:t>
                      </a:r>
                      <a:endParaRPr lang="en-US" dirty="0">
                        <a:latin typeface="Rockwell Nova Light" panose="020603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i="0" kern="1200" dirty="0">
                          <a:solidFill>
                            <a:schemeClr val="dk1"/>
                          </a:solidFill>
                          <a:effectLst/>
                          <a:latin typeface="Rockwell Nova Light" panose="02060303020205020403" pitchFamily="18" charset="0"/>
                          <a:ea typeface="+mn-ea"/>
                          <a:cs typeface="+mn-cs"/>
                        </a:rPr>
                        <a:t>1440 W. 56th Street</a:t>
                      </a:r>
                      <a:endParaRPr lang="en-US" dirty="0">
                        <a:latin typeface="Rockwell Nova Light" panose="020603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Kearney, 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227277"/>
                  </a:ext>
                </a:extLst>
              </a:tr>
              <a:tr h="370840">
                <a:tc>
                  <a:txBody>
                    <a:bodyPr/>
                    <a:lstStyle/>
                    <a:p>
                      <a:r>
                        <a:rPr lang="en-US" dirty="0">
                          <a:latin typeface="Rockwell Nova Light" panose="02060303020205020403" pitchFamily="18" charset="0"/>
                        </a:rPr>
                        <a:t>Five Rivers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i="0" kern="1200" dirty="0">
                          <a:solidFill>
                            <a:schemeClr val="dk1"/>
                          </a:solidFill>
                          <a:effectLst/>
                          <a:latin typeface="Rockwell Nova Light" panose="02060303020205020403" pitchFamily="18" charset="0"/>
                          <a:ea typeface="+mn-ea"/>
                          <a:cs typeface="+mn-cs"/>
                        </a:rPr>
                        <a:t>Goodwill Industries 1st</a:t>
                      </a:r>
                      <a:endParaRPr lang="en-US" dirty="0">
                        <a:latin typeface="Rockwell Nova Light" panose="020603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i="0" kern="1200" dirty="0">
                          <a:solidFill>
                            <a:schemeClr val="dk1"/>
                          </a:solidFill>
                          <a:effectLst/>
                          <a:latin typeface="Rockwell Nova Light" panose="02060303020205020403" pitchFamily="18" charset="0"/>
                          <a:ea typeface="+mn-ea"/>
                          <a:cs typeface="+mn-cs"/>
                        </a:rPr>
                        <a:t>1440 S. Lincoln</a:t>
                      </a:r>
                      <a:endParaRPr lang="en-US" dirty="0">
                        <a:latin typeface="Rockwell Nova Light" panose="020603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Rockwell Nova Light" panose="02060303020205020403" pitchFamily="18" charset="0"/>
                        </a:rPr>
                        <a:t>Grand Island, 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957165"/>
                  </a:ext>
                </a:extLst>
              </a:tr>
            </a:tbl>
          </a:graphicData>
        </a:graphic>
      </p:graphicFrame>
    </p:spTree>
    <p:extLst>
      <p:ext uri="{BB962C8B-B14F-4D97-AF65-F5344CB8AC3E}">
        <p14:creationId xmlns:p14="http://schemas.microsoft.com/office/powerpoint/2010/main" val="931697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rectangle with a border&#10;&#10;Description automatically generated">
            <a:extLst>
              <a:ext uri="{FF2B5EF4-FFF2-40B4-BE49-F238E27FC236}">
                <a16:creationId xmlns:a16="http://schemas.microsoft.com/office/drawing/2014/main" id="{31817A66-0133-7A34-D66B-770D8E006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885544"/>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Warehouse Information</a:t>
            </a:r>
          </a:p>
        </p:txBody>
      </p:sp>
      <p:sp>
        <p:nvSpPr>
          <p:cNvPr id="4" name="TextBox 3">
            <a:extLst>
              <a:ext uri="{FF2B5EF4-FFF2-40B4-BE49-F238E27FC236}">
                <a16:creationId xmlns:a16="http://schemas.microsoft.com/office/drawing/2014/main" id="{528C37A1-F0B2-845A-4DA8-C36A13A78480}"/>
              </a:ext>
            </a:extLst>
          </p:cNvPr>
          <p:cNvSpPr txBox="1"/>
          <p:nvPr/>
        </p:nvSpPr>
        <p:spPr>
          <a:xfrm>
            <a:off x="1123925" y="1946248"/>
            <a:ext cx="9803155" cy="4401205"/>
          </a:xfrm>
          <a:prstGeom prst="rect">
            <a:avLst/>
          </a:prstGeom>
          <a:noFill/>
        </p:spPr>
        <p:txBody>
          <a:bodyPr wrap="square">
            <a:spAutoFit/>
          </a:bodyPr>
          <a:lstStyle/>
          <a:p>
            <a:r>
              <a:rPr lang="en-US" sz="2000" b="1" dirty="0">
                <a:latin typeface="Rockwell Nova Light" panose="02060303020205020403" pitchFamily="18" charset="0"/>
              </a:rPr>
              <a:t>Initial Order Pick Up Schedule: </a:t>
            </a:r>
          </a:p>
          <a:p>
            <a:r>
              <a:rPr lang="en-US" sz="2000" dirty="0">
                <a:latin typeface="Rockwell Nova Light" panose="02060303020205020403" pitchFamily="18" charset="0"/>
              </a:rPr>
              <a:t>September 4th – BH, IH, WW, TB West, NEN</a:t>
            </a:r>
          </a:p>
          <a:p>
            <a:r>
              <a:rPr lang="en-US" sz="2000" dirty="0">
                <a:latin typeface="Rockwell Nova Light" panose="02060303020205020403" pitchFamily="18" charset="0"/>
              </a:rPr>
              <a:t>September 5th – BH, IH, WW, TB West, TB East, WE, NWI, OH, GR, BB, CW, FR</a:t>
            </a:r>
          </a:p>
          <a:p>
            <a:endParaRPr lang="en-US" sz="2000" dirty="0">
              <a:latin typeface="Rockwell Nova Light" panose="02060303020205020403" pitchFamily="18" charset="0"/>
            </a:endParaRPr>
          </a:p>
          <a:p>
            <a:endParaRPr lang="en-US" sz="2000" dirty="0">
              <a:latin typeface="Rockwell Nova Light" panose="02060303020205020403" pitchFamily="18" charset="0"/>
            </a:endParaRPr>
          </a:p>
          <a:p>
            <a:r>
              <a:rPr lang="en-US" sz="2000" dirty="0">
                <a:latin typeface="Rockwell Nova Light" panose="02060303020205020403" pitchFamily="18" charset="0"/>
              </a:rPr>
              <a:t>Exact timing and sign ups will be communicated to units by your district team after initial orders are placed.</a:t>
            </a:r>
          </a:p>
          <a:p>
            <a:endParaRPr lang="en-US" sz="2000" dirty="0">
              <a:latin typeface="Rockwell Nova Light" panose="02060303020205020403" pitchFamily="18" charset="0"/>
            </a:endParaRPr>
          </a:p>
          <a:p>
            <a:endParaRPr lang="en-US" sz="2000" dirty="0">
              <a:latin typeface="Rockwell Nova Light" panose="02060303020205020403" pitchFamily="18" charset="0"/>
            </a:endParaRPr>
          </a:p>
          <a:p>
            <a:endParaRPr lang="en-US" sz="2000" dirty="0">
              <a:latin typeface="Rockwell Nova Light" panose="02060303020205020403" pitchFamily="18" charset="0"/>
            </a:endParaRPr>
          </a:p>
          <a:p>
            <a:r>
              <a:rPr lang="en-US" sz="2000" b="1" dirty="0">
                <a:latin typeface="Rockwell Nova Light" panose="02060303020205020403" pitchFamily="18" charset="0"/>
              </a:rPr>
              <a:t>Final Order Pick Up: </a:t>
            </a:r>
          </a:p>
          <a:p>
            <a:r>
              <a:rPr lang="en-US" sz="2000" dirty="0">
                <a:latin typeface="Rockwell Nova Light" panose="02060303020205020403" pitchFamily="18" charset="0"/>
              </a:rPr>
              <a:t>TB East, WE, NWI, OH, GR, BB, FR, CW: November Round Table. </a:t>
            </a:r>
          </a:p>
          <a:p>
            <a:r>
              <a:rPr lang="en-US" sz="2000" dirty="0">
                <a:latin typeface="Rockwell Nova Light" panose="02060303020205020403" pitchFamily="18" charset="0"/>
              </a:rPr>
              <a:t>BH, IH, WW, TB West: Council Office</a:t>
            </a:r>
          </a:p>
          <a:p>
            <a:r>
              <a:rPr lang="en-US" sz="2000" b="1" dirty="0">
                <a:latin typeface="Rockwell Nova Light" panose="02060303020205020403" pitchFamily="18" charset="0"/>
              </a:rPr>
              <a:t>Please keep an eye out for additional/finalized information</a:t>
            </a:r>
          </a:p>
        </p:txBody>
      </p:sp>
    </p:spTree>
    <p:extLst>
      <p:ext uri="{BB962C8B-B14F-4D97-AF65-F5344CB8AC3E}">
        <p14:creationId xmlns:p14="http://schemas.microsoft.com/office/powerpoint/2010/main" val="4256810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white rectangle with a border&#10;&#10;Description automatically generated">
            <a:extLst>
              <a:ext uri="{FF2B5EF4-FFF2-40B4-BE49-F238E27FC236}">
                <a16:creationId xmlns:a16="http://schemas.microsoft.com/office/drawing/2014/main" id="{3257FA42-B664-CB55-BBB8-05FEB7BD8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774501"/>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Home Delivery</a:t>
            </a:r>
          </a:p>
        </p:txBody>
      </p:sp>
      <p:sp>
        <p:nvSpPr>
          <p:cNvPr id="4" name="TextBox 3">
            <a:extLst>
              <a:ext uri="{FF2B5EF4-FFF2-40B4-BE49-F238E27FC236}">
                <a16:creationId xmlns:a16="http://schemas.microsoft.com/office/drawing/2014/main" id="{528C37A1-F0B2-845A-4DA8-C36A13A78480}"/>
              </a:ext>
            </a:extLst>
          </p:cNvPr>
          <p:cNvSpPr txBox="1"/>
          <p:nvPr/>
        </p:nvSpPr>
        <p:spPr>
          <a:xfrm>
            <a:off x="1098000" y="2090172"/>
            <a:ext cx="9415297" cy="3046988"/>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Rockwell Nova Light" panose="02060303020205020403" pitchFamily="18" charset="0"/>
              </a:rPr>
              <a:t>Home Delivery is where council will deliver your popcorn directly to your house September 4</a:t>
            </a:r>
            <a:r>
              <a:rPr lang="en-US" sz="2400" baseline="30000" dirty="0">
                <a:latin typeface="Rockwell Nova Light" panose="02060303020205020403" pitchFamily="18" charset="0"/>
              </a:rPr>
              <a:t>th</a:t>
            </a:r>
            <a:r>
              <a:rPr lang="en-US" sz="2400" dirty="0">
                <a:latin typeface="Rockwell Nova Light" panose="02060303020205020403" pitchFamily="18" charset="0"/>
              </a:rPr>
              <a:t> or 5</a:t>
            </a:r>
            <a:r>
              <a:rPr lang="en-US" sz="2400" baseline="30000" dirty="0">
                <a:latin typeface="Rockwell Nova Light" panose="02060303020205020403" pitchFamily="18" charset="0"/>
              </a:rPr>
              <a:t>th</a:t>
            </a:r>
            <a:r>
              <a:rPr lang="en-US" sz="2400" dirty="0">
                <a:latin typeface="Rockwell Nova Light" panose="02060303020205020403" pitchFamily="18" charset="0"/>
              </a:rPr>
              <a:t> </a:t>
            </a:r>
          </a:p>
          <a:p>
            <a:pPr marL="285750" indent="-285750">
              <a:buFont typeface="Arial" panose="020B0604020202020204" pitchFamily="34" charset="0"/>
              <a:buChar char="•"/>
            </a:pPr>
            <a:r>
              <a:rPr lang="en-US" sz="2400" dirty="0">
                <a:latin typeface="Rockwell Nova Light" panose="02060303020205020403" pitchFamily="18" charset="0"/>
              </a:rPr>
              <a:t>Limited to first 40 units in the Metro Only</a:t>
            </a:r>
          </a:p>
          <a:p>
            <a:pPr marL="285750" indent="-285750">
              <a:buFont typeface="Arial" panose="020B0604020202020204" pitchFamily="34" charset="0"/>
              <a:buChar char="•"/>
            </a:pPr>
            <a:r>
              <a:rPr lang="en-US" sz="2400" dirty="0">
                <a:latin typeface="Rockwell Nova Light" panose="02060303020205020403" pitchFamily="18" charset="0"/>
              </a:rPr>
              <a:t>Fee based on amount of product ordered</a:t>
            </a:r>
          </a:p>
          <a:p>
            <a:pPr marL="285750" indent="-285750">
              <a:buFont typeface="Arial" panose="020B0604020202020204" pitchFamily="34" charset="0"/>
              <a:buChar char="•"/>
            </a:pPr>
            <a:r>
              <a:rPr lang="en-US" sz="2400" dirty="0">
                <a:latin typeface="Rockwell Nova Light" panose="02060303020205020403" pitchFamily="18" charset="0"/>
              </a:rPr>
              <a:t>Sign up here: </a:t>
            </a:r>
            <a:r>
              <a:rPr lang="en-US" sz="2400" dirty="0">
                <a:solidFill>
                  <a:schemeClr val="accent1"/>
                </a:solidFill>
                <a:latin typeface="Rockwell Nova Light" panose="02060303020205020403" pitchFamily="18" charset="0"/>
                <a:hlinkClick r:id="rId3"/>
              </a:rPr>
              <a:t>https://www.scoutingevent.com/326-HomeDelivery24</a:t>
            </a:r>
            <a:endParaRPr lang="en-US" sz="2400" dirty="0">
              <a:solidFill>
                <a:schemeClr val="accent1"/>
              </a:solidFill>
              <a:latin typeface="Rockwell Nova Light" panose="02060303020205020403" pitchFamily="18" charset="0"/>
            </a:endParaRPr>
          </a:p>
          <a:p>
            <a:pPr marL="285750" indent="-285750">
              <a:buFont typeface="Arial" panose="020B0604020202020204" pitchFamily="34" charset="0"/>
              <a:buChar char="•"/>
            </a:pPr>
            <a:r>
              <a:rPr lang="en-US" sz="2400" dirty="0">
                <a:latin typeface="Rockwell Nova Light" panose="02060303020205020403" pitchFamily="18" charset="0"/>
              </a:rPr>
              <a:t>You must register by August 23</a:t>
            </a:r>
            <a:r>
              <a:rPr lang="en-US" sz="2400" baseline="30000" dirty="0">
                <a:latin typeface="Rockwell Nova Light" panose="02060303020205020403" pitchFamily="18" charset="0"/>
              </a:rPr>
              <a:t>rd</a:t>
            </a:r>
            <a:r>
              <a:rPr lang="en-US" sz="2400" dirty="0">
                <a:latin typeface="Rockwell Nova Light" panose="02060303020205020403" pitchFamily="18" charset="0"/>
              </a:rPr>
              <a:t> at 11:59PM.</a:t>
            </a:r>
          </a:p>
          <a:p>
            <a:endParaRPr lang="en-US" sz="2400" dirty="0">
              <a:latin typeface="Rockwell Nova Light" panose="02060303020205020403" pitchFamily="18" charset="0"/>
            </a:endParaRPr>
          </a:p>
        </p:txBody>
      </p:sp>
      <p:sp>
        <p:nvSpPr>
          <p:cNvPr id="6" name="TextBox 5">
            <a:extLst>
              <a:ext uri="{FF2B5EF4-FFF2-40B4-BE49-F238E27FC236}">
                <a16:creationId xmlns:a16="http://schemas.microsoft.com/office/drawing/2014/main" id="{A5665756-9D79-E53C-B95A-32EB08B1E14A}"/>
              </a:ext>
            </a:extLst>
          </p:cNvPr>
          <p:cNvSpPr txBox="1"/>
          <p:nvPr/>
        </p:nvSpPr>
        <p:spPr>
          <a:xfrm>
            <a:off x="5096037" y="1536174"/>
            <a:ext cx="2078486" cy="369332"/>
          </a:xfrm>
          <a:prstGeom prst="rect">
            <a:avLst/>
          </a:prstGeom>
          <a:noFill/>
        </p:spPr>
        <p:txBody>
          <a:bodyPr wrap="square">
            <a:spAutoFit/>
          </a:bodyPr>
          <a:lstStyle/>
          <a:p>
            <a:r>
              <a:rPr lang="en-US" b="1" dirty="0">
                <a:latin typeface="Rockwell Nova Light" panose="02060303020205020403" pitchFamily="18" charset="0"/>
              </a:rPr>
              <a:t>BH, IH, WW Only  </a:t>
            </a:r>
          </a:p>
        </p:txBody>
      </p:sp>
      <p:pic>
        <p:nvPicPr>
          <p:cNvPr id="11" name="Graphic 10" descr="Truck with solid fill">
            <a:extLst>
              <a:ext uri="{FF2B5EF4-FFF2-40B4-BE49-F238E27FC236}">
                <a16:creationId xmlns:a16="http://schemas.microsoft.com/office/drawing/2014/main" id="{3A892DDC-BE7F-15F3-005F-3EB0F7E089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02416" y="3265329"/>
            <a:ext cx="4127659" cy="4289584"/>
          </a:xfrm>
          <a:prstGeom prst="rect">
            <a:avLst/>
          </a:prstGeom>
        </p:spPr>
      </p:pic>
      <p:pic>
        <p:nvPicPr>
          <p:cNvPr id="3" name="Picture 2" descr="A qr code with a truck&#10;&#10;Description automatically generated">
            <a:extLst>
              <a:ext uri="{FF2B5EF4-FFF2-40B4-BE49-F238E27FC236}">
                <a16:creationId xmlns:a16="http://schemas.microsoft.com/office/drawing/2014/main" id="{AE30649D-61C1-36BA-1A69-FC7928302D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3374" y="203279"/>
            <a:ext cx="2065774" cy="2065774"/>
          </a:xfrm>
          <a:prstGeom prst="rect">
            <a:avLst/>
          </a:prstGeom>
        </p:spPr>
      </p:pic>
    </p:spTree>
    <p:extLst>
      <p:ext uri="{BB962C8B-B14F-4D97-AF65-F5344CB8AC3E}">
        <p14:creationId xmlns:p14="http://schemas.microsoft.com/office/powerpoint/2010/main" val="2172644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white rectangle with a border&#10;&#10;Description automatically generated">
            <a:extLst>
              <a:ext uri="{FF2B5EF4-FFF2-40B4-BE49-F238E27FC236}">
                <a16:creationId xmlns:a16="http://schemas.microsoft.com/office/drawing/2014/main" id="{B3FDB79A-8337-8A9D-B2C3-8B1E96A2A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754063"/>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Replenishment Orders</a:t>
            </a:r>
          </a:p>
        </p:txBody>
      </p:sp>
      <p:sp>
        <p:nvSpPr>
          <p:cNvPr id="4" name="TextBox 3">
            <a:extLst>
              <a:ext uri="{FF2B5EF4-FFF2-40B4-BE49-F238E27FC236}">
                <a16:creationId xmlns:a16="http://schemas.microsoft.com/office/drawing/2014/main" id="{528C37A1-F0B2-845A-4DA8-C36A13A78480}"/>
              </a:ext>
            </a:extLst>
          </p:cNvPr>
          <p:cNvSpPr txBox="1"/>
          <p:nvPr/>
        </p:nvSpPr>
        <p:spPr>
          <a:xfrm>
            <a:off x="983539" y="1706107"/>
            <a:ext cx="9858632" cy="4801314"/>
          </a:xfrm>
          <a:prstGeom prst="rect">
            <a:avLst/>
          </a:prstGeom>
          <a:noFill/>
        </p:spPr>
        <p:txBody>
          <a:bodyPr wrap="square">
            <a:spAutoFit/>
          </a:bodyPr>
          <a:lstStyle/>
          <a:p>
            <a:r>
              <a:rPr lang="en-US" dirty="0">
                <a:latin typeface="Rockwell Nova Light" panose="02060303020205020403" pitchFamily="18" charset="0"/>
              </a:rPr>
              <a:t>Throughout the sale, MAC will have opportunities to order additional popcorn. These happen weekly in the metro and once in our rural districts. Anyone can drive to Omaha to pick up a replenishment at anytime during the sale if they’ve placed the order on time. </a:t>
            </a:r>
          </a:p>
          <a:p>
            <a:endParaRPr lang="en-US" dirty="0">
              <a:latin typeface="Rockwell Nova Light" panose="02060303020205020403" pitchFamily="18" charset="0"/>
            </a:endParaRPr>
          </a:p>
          <a:p>
            <a:pPr marL="285750" indent="-285750">
              <a:buFont typeface="Arial" panose="020B0604020202020204" pitchFamily="34" charset="0"/>
              <a:buChar char="•"/>
            </a:pPr>
            <a:r>
              <a:rPr lang="en-US" dirty="0">
                <a:latin typeface="Rockwell Nova Light" panose="02060303020205020403" pitchFamily="18" charset="0"/>
              </a:rPr>
              <a:t>Replenishment orders will be picked up on Thursdays between 2PM and 6PM. </a:t>
            </a:r>
          </a:p>
          <a:p>
            <a:pPr marL="285750" indent="-285750">
              <a:buFont typeface="Arial" panose="020B0604020202020204" pitchFamily="34" charset="0"/>
              <a:buChar char="•"/>
            </a:pPr>
            <a:r>
              <a:rPr lang="en-US" dirty="0">
                <a:latin typeface="Rockwell Nova Light" panose="02060303020205020403" pitchFamily="18" charset="0"/>
              </a:rPr>
              <a:t>Orders must be placed in the system by 7PM the Sunday before.</a:t>
            </a:r>
          </a:p>
          <a:p>
            <a:pPr marL="285750" indent="-285750">
              <a:buFont typeface="Arial" panose="020B0604020202020204" pitchFamily="34" charset="0"/>
              <a:buChar char="•"/>
            </a:pPr>
            <a:r>
              <a:rPr lang="en-US" dirty="0">
                <a:latin typeface="Rockwell Nova Light" panose="02060303020205020403" pitchFamily="18" charset="0"/>
              </a:rPr>
              <a:t>Any orders not picked up by 6PM will be canceled. </a:t>
            </a:r>
          </a:p>
          <a:p>
            <a:endParaRPr lang="en-US" dirty="0">
              <a:latin typeface="Rockwell Nova Light" panose="02060303020205020403" pitchFamily="18" charset="0"/>
            </a:endParaRPr>
          </a:p>
          <a:p>
            <a:endParaRPr lang="en-US" dirty="0">
              <a:latin typeface="Rockwell Nova Light" panose="02060303020205020403" pitchFamily="18" charset="0"/>
            </a:endParaRPr>
          </a:p>
          <a:p>
            <a:endParaRPr lang="en-US" dirty="0">
              <a:latin typeface="Rockwell Nova Light" panose="02060303020205020403" pitchFamily="18" charset="0"/>
            </a:endParaRPr>
          </a:p>
          <a:p>
            <a:endParaRPr lang="en-US" dirty="0">
              <a:latin typeface="Rockwell Nova Light" panose="02060303020205020403" pitchFamily="18" charset="0"/>
            </a:endParaRPr>
          </a:p>
          <a:p>
            <a:endParaRPr lang="en-US" dirty="0">
              <a:latin typeface="Rockwell Nova Light" panose="02060303020205020403" pitchFamily="18" charset="0"/>
            </a:endParaRPr>
          </a:p>
          <a:p>
            <a:endParaRPr lang="en-US" dirty="0">
              <a:latin typeface="Rockwell Nova Light" panose="02060303020205020403" pitchFamily="18" charset="0"/>
            </a:endParaRPr>
          </a:p>
          <a:p>
            <a:endParaRPr lang="en-US" b="1" dirty="0">
              <a:latin typeface="Rockwell Nova Light" panose="02060303020205020403" pitchFamily="18" charset="0"/>
            </a:endParaRPr>
          </a:p>
          <a:p>
            <a:r>
              <a:rPr lang="en-US" b="1" dirty="0">
                <a:latin typeface="Rockwell Nova Light" panose="02060303020205020403" pitchFamily="18" charset="0"/>
              </a:rPr>
              <a:t>Rural Replenishment – </a:t>
            </a:r>
            <a:r>
              <a:rPr lang="en-US" dirty="0">
                <a:latin typeface="Rockwell Nova Light" panose="02060303020205020403" pitchFamily="18" charset="0"/>
              </a:rPr>
              <a:t>We will have a replenishment brought out to the rural district roundtables the week of 10/1 and 10/3. These orders will need to be in the system by 9/29 at 7PM to receive your product.</a:t>
            </a:r>
            <a:endParaRPr lang="en-US" b="1" dirty="0">
              <a:latin typeface="Rockwell Nova Light" panose="02060303020205020403" pitchFamily="18" charset="0"/>
            </a:endParaRPr>
          </a:p>
        </p:txBody>
      </p:sp>
      <p:graphicFrame>
        <p:nvGraphicFramePr>
          <p:cNvPr id="6" name="Table 7">
            <a:extLst>
              <a:ext uri="{FF2B5EF4-FFF2-40B4-BE49-F238E27FC236}">
                <a16:creationId xmlns:a16="http://schemas.microsoft.com/office/drawing/2014/main" id="{E76F7BC9-00D6-6811-2B94-9F6FD14ECBED}"/>
              </a:ext>
            </a:extLst>
          </p:cNvPr>
          <p:cNvGraphicFramePr>
            <a:graphicFrameLocks noGrp="1"/>
          </p:cNvGraphicFramePr>
          <p:nvPr>
            <p:extLst>
              <p:ext uri="{D42A27DB-BD31-4B8C-83A1-F6EECF244321}">
                <p14:modId xmlns:p14="http://schemas.microsoft.com/office/powerpoint/2010/main" val="3910252788"/>
              </p:ext>
            </p:extLst>
          </p:nvPr>
        </p:nvGraphicFramePr>
        <p:xfrm>
          <a:off x="1854904" y="4106764"/>
          <a:ext cx="8279696" cy="741680"/>
        </p:xfrm>
        <a:graphic>
          <a:graphicData uri="http://schemas.openxmlformats.org/drawingml/2006/table">
            <a:tbl>
              <a:tblPr firstRow="1" bandRow="1">
                <a:tableStyleId>{5C22544A-7EE6-4342-B048-85BDC9FD1C3A}</a:tableStyleId>
              </a:tblPr>
              <a:tblGrid>
                <a:gridCol w="1435591">
                  <a:extLst>
                    <a:ext uri="{9D8B030D-6E8A-4147-A177-3AD203B41FA5}">
                      <a16:colId xmlns:a16="http://schemas.microsoft.com/office/drawing/2014/main" val="108972003"/>
                    </a:ext>
                  </a:extLst>
                </a:gridCol>
                <a:gridCol w="1435591">
                  <a:extLst>
                    <a:ext uri="{9D8B030D-6E8A-4147-A177-3AD203B41FA5}">
                      <a16:colId xmlns:a16="http://schemas.microsoft.com/office/drawing/2014/main" val="2701613269"/>
                    </a:ext>
                  </a:extLst>
                </a:gridCol>
                <a:gridCol w="1435591">
                  <a:extLst>
                    <a:ext uri="{9D8B030D-6E8A-4147-A177-3AD203B41FA5}">
                      <a16:colId xmlns:a16="http://schemas.microsoft.com/office/drawing/2014/main" val="1158904670"/>
                    </a:ext>
                  </a:extLst>
                </a:gridCol>
                <a:gridCol w="1435591">
                  <a:extLst>
                    <a:ext uri="{9D8B030D-6E8A-4147-A177-3AD203B41FA5}">
                      <a16:colId xmlns:a16="http://schemas.microsoft.com/office/drawing/2014/main" val="1475320414"/>
                    </a:ext>
                  </a:extLst>
                </a:gridCol>
                <a:gridCol w="1435591">
                  <a:extLst>
                    <a:ext uri="{9D8B030D-6E8A-4147-A177-3AD203B41FA5}">
                      <a16:colId xmlns:a16="http://schemas.microsoft.com/office/drawing/2014/main" val="2146252948"/>
                    </a:ext>
                  </a:extLst>
                </a:gridCol>
                <a:gridCol w="1101741">
                  <a:extLst>
                    <a:ext uri="{9D8B030D-6E8A-4147-A177-3AD203B41FA5}">
                      <a16:colId xmlns:a16="http://schemas.microsoft.com/office/drawing/2014/main" val="2014528857"/>
                    </a:ext>
                  </a:extLst>
                </a:gridCol>
              </a:tblGrid>
              <a:tr h="370840">
                <a:tc>
                  <a:txBody>
                    <a:bodyPr/>
                    <a:lstStyle/>
                    <a:p>
                      <a:r>
                        <a:rPr lang="en-US" b="1" dirty="0">
                          <a:solidFill>
                            <a:schemeClr val="tx1"/>
                          </a:solidFill>
                        </a:rPr>
                        <a:t>Order Due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9/8/24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9/15/24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9/22/24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9/29/24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10/6/24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842541"/>
                  </a:ext>
                </a:extLst>
              </a:tr>
              <a:tr h="370840">
                <a:tc>
                  <a:txBody>
                    <a:bodyPr/>
                    <a:lstStyle/>
                    <a:p>
                      <a:r>
                        <a:rPr lang="en-US" b="1" dirty="0"/>
                        <a:t>Pick 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9/12/24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9/19/24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9/26/24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10/3/24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10/10/24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8116630"/>
                  </a:ext>
                </a:extLst>
              </a:tr>
            </a:tbl>
          </a:graphicData>
        </a:graphic>
      </p:graphicFrame>
    </p:spTree>
    <p:extLst>
      <p:ext uri="{BB962C8B-B14F-4D97-AF65-F5344CB8AC3E}">
        <p14:creationId xmlns:p14="http://schemas.microsoft.com/office/powerpoint/2010/main" val="2474867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ictures on red ropes&#10;&#10;Description automatically generated">
            <a:extLst>
              <a:ext uri="{FF2B5EF4-FFF2-40B4-BE49-F238E27FC236}">
                <a16:creationId xmlns:a16="http://schemas.microsoft.com/office/drawing/2014/main" id="{7E421D02-2220-698D-C367-DAF3B5509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33A234-DDF5-D80B-E9B4-5A8AE24A44B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C06C2F4-928B-4BC0-318B-C7E1F03995C9}"/>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B5F7C756-67A0-1867-5B10-8D1970FDD88C}"/>
              </a:ext>
            </a:extLst>
          </p:cNvPr>
          <p:cNvSpPr txBox="1"/>
          <p:nvPr/>
        </p:nvSpPr>
        <p:spPr>
          <a:xfrm>
            <a:off x="1524000" y="2655797"/>
            <a:ext cx="9429225" cy="1200329"/>
          </a:xfrm>
          <a:prstGeom prst="rect">
            <a:avLst/>
          </a:prstGeom>
          <a:noFill/>
        </p:spPr>
        <p:txBody>
          <a:bodyPr wrap="square" rtlCol="0">
            <a:spAutoFit/>
          </a:bodyPr>
          <a:lstStyle/>
          <a:p>
            <a:pPr algn="ctr"/>
            <a:r>
              <a:rPr lang="en-US" sz="7200" b="1" dirty="0">
                <a:latin typeface="Rockwell Nova Light" panose="02060303020205020403" pitchFamily="18" charset="0"/>
              </a:rPr>
              <a:t>Returning Popcorn</a:t>
            </a:r>
          </a:p>
        </p:txBody>
      </p:sp>
    </p:spTree>
    <p:extLst>
      <p:ext uri="{BB962C8B-B14F-4D97-AF65-F5344CB8AC3E}">
        <p14:creationId xmlns:p14="http://schemas.microsoft.com/office/powerpoint/2010/main" val="406355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le with a border&#10;&#10;Description automatically generated">
            <a:extLst>
              <a:ext uri="{FF2B5EF4-FFF2-40B4-BE49-F238E27FC236}">
                <a16:creationId xmlns:a16="http://schemas.microsoft.com/office/drawing/2014/main" id="{B57DEF5A-8C66-485C-5DB1-7C5D4A2D1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397917" y="833989"/>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Amnesty Day</a:t>
            </a:r>
          </a:p>
        </p:txBody>
      </p:sp>
      <p:sp>
        <p:nvSpPr>
          <p:cNvPr id="4" name="TextBox 3">
            <a:extLst>
              <a:ext uri="{FF2B5EF4-FFF2-40B4-BE49-F238E27FC236}">
                <a16:creationId xmlns:a16="http://schemas.microsoft.com/office/drawing/2014/main" id="{528C37A1-F0B2-845A-4DA8-C36A13A78480}"/>
              </a:ext>
            </a:extLst>
          </p:cNvPr>
          <p:cNvSpPr txBox="1"/>
          <p:nvPr/>
        </p:nvSpPr>
        <p:spPr>
          <a:xfrm>
            <a:off x="1166978" y="2030899"/>
            <a:ext cx="9558172" cy="3416320"/>
          </a:xfrm>
          <a:prstGeom prst="rect">
            <a:avLst/>
          </a:prstGeom>
          <a:noFill/>
        </p:spPr>
        <p:txBody>
          <a:bodyPr wrap="square">
            <a:spAutoFit/>
          </a:bodyPr>
          <a:lstStyle/>
          <a:p>
            <a:r>
              <a:rPr lang="en-US" dirty="0">
                <a:latin typeface="Rockwell Nova Light" panose="02060303020205020403" pitchFamily="18" charset="0"/>
              </a:rPr>
              <a:t>Amnesty day is an opportunity for units who have either over ordered, or their sale isn’t going as planned, to return product without it counting towards their 10%. These returns must be submitted into the system by September 29</a:t>
            </a:r>
            <a:r>
              <a:rPr lang="en-US" baseline="30000" dirty="0">
                <a:latin typeface="Rockwell Nova Light" panose="02060303020205020403" pitchFamily="18" charset="0"/>
              </a:rPr>
              <a:t>th</a:t>
            </a:r>
            <a:r>
              <a:rPr lang="en-US" dirty="0">
                <a:latin typeface="Rockwell Nova Light" panose="02060303020205020403" pitchFamily="18" charset="0"/>
              </a:rPr>
              <a:t> 7PM and brought back to council on time to be considered accepted. No chocolate accepted.</a:t>
            </a:r>
          </a:p>
          <a:p>
            <a:endParaRPr lang="en-US" b="1" dirty="0">
              <a:latin typeface="Rockwell Nova Light" panose="02060303020205020403" pitchFamily="18" charset="0"/>
            </a:endParaRPr>
          </a:p>
          <a:p>
            <a:endParaRPr lang="en-US" b="1" dirty="0">
              <a:latin typeface="Rockwell Nova Light" panose="02060303020205020403" pitchFamily="18" charset="0"/>
            </a:endParaRPr>
          </a:p>
          <a:p>
            <a:r>
              <a:rPr lang="en-US" b="1" dirty="0">
                <a:latin typeface="Rockwell Nova Light" panose="02060303020205020403" pitchFamily="18" charset="0"/>
              </a:rPr>
              <a:t>September 30 | Metro Amnesty Day</a:t>
            </a:r>
          </a:p>
          <a:p>
            <a:r>
              <a:rPr lang="en-US" b="1" dirty="0">
                <a:latin typeface="Rockwell Nova Light" panose="02060303020205020403" pitchFamily="18" charset="0"/>
              </a:rPr>
              <a:t>October 1 | Tuesday RT Rural Amnesty Day</a:t>
            </a:r>
          </a:p>
          <a:p>
            <a:r>
              <a:rPr lang="en-US" b="1" dirty="0">
                <a:latin typeface="Rockwell Nova Light" panose="02060303020205020403" pitchFamily="18" charset="0"/>
              </a:rPr>
              <a:t>October 3 | Thursday RT Rural Amnesty Day</a:t>
            </a:r>
          </a:p>
          <a:p>
            <a:r>
              <a:rPr lang="en-US" dirty="0">
                <a:latin typeface="Rockwell Nova Light" panose="02060303020205020403" pitchFamily="18" charset="0"/>
              </a:rPr>
              <a:t>*All amnesty returns must be in the system by September 29</a:t>
            </a:r>
            <a:r>
              <a:rPr lang="en-US" baseline="30000" dirty="0">
                <a:latin typeface="Rockwell Nova Light" panose="02060303020205020403" pitchFamily="18" charset="0"/>
              </a:rPr>
              <a:t>th</a:t>
            </a:r>
            <a:r>
              <a:rPr lang="en-US" dirty="0">
                <a:latin typeface="Rockwell Nova Light" panose="02060303020205020403" pitchFamily="18" charset="0"/>
              </a:rPr>
              <a:t> at 7PM</a:t>
            </a:r>
          </a:p>
          <a:p>
            <a:endParaRPr lang="en-US" b="1" dirty="0">
              <a:latin typeface="Rockwell Nova Light" panose="02060303020205020403" pitchFamily="18" charset="0"/>
            </a:endParaRPr>
          </a:p>
          <a:p>
            <a:endParaRPr lang="en-US" b="1" dirty="0">
              <a:latin typeface="Rockwell Nova Light" panose="02060303020205020403" pitchFamily="18" charset="0"/>
            </a:endParaRPr>
          </a:p>
        </p:txBody>
      </p:sp>
      <p:sp>
        <p:nvSpPr>
          <p:cNvPr id="8" name="TextBox 7">
            <a:extLst>
              <a:ext uri="{FF2B5EF4-FFF2-40B4-BE49-F238E27FC236}">
                <a16:creationId xmlns:a16="http://schemas.microsoft.com/office/drawing/2014/main" id="{7E6F0452-DDC9-792B-D5C6-B41C2446AABC}"/>
              </a:ext>
            </a:extLst>
          </p:cNvPr>
          <p:cNvSpPr txBox="1"/>
          <p:nvPr/>
        </p:nvSpPr>
        <p:spPr>
          <a:xfrm>
            <a:off x="2981325" y="5447219"/>
            <a:ext cx="6229350" cy="646331"/>
          </a:xfrm>
          <a:prstGeom prst="rect">
            <a:avLst/>
          </a:prstGeom>
          <a:noFill/>
        </p:spPr>
        <p:txBody>
          <a:bodyPr wrap="square">
            <a:spAutoFit/>
          </a:bodyPr>
          <a:lstStyle/>
          <a:p>
            <a:r>
              <a:rPr lang="en-US" b="1" dirty="0">
                <a:latin typeface="Rockwell Nova Light" panose="02060303020205020403" pitchFamily="18" charset="0"/>
              </a:rPr>
              <a:t>Both Amnesty Day and Final Returns are by case only</a:t>
            </a:r>
          </a:p>
          <a:p>
            <a:pPr marL="285750" indent="-285750">
              <a:buFont typeface="Arial" panose="020B0604020202020204" pitchFamily="34" charset="0"/>
              <a:buChar char="•"/>
            </a:pPr>
            <a:endParaRPr lang="en-US" b="1" dirty="0">
              <a:latin typeface="Rockwell Nova Light" panose="02060303020205020403" pitchFamily="18" charset="0"/>
            </a:endParaRPr>
          </a:p>
        </p:txBody>
      </p:sp>
    </p:spTree>
    <p:extLst>
      <p:ext uri="{BB962C8B-B14F-4D97-AF65-F5344CB8AC3E}">
        <p14:creationId xmlns:p14="http://schemas.microsoft.com/office/powerpoint/2010/main" val="23957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white rectangle with a border&#10;&#10;Description automatically generated">
            <a:extLst>
              <a:ext uri="{FF2B5EF4-FFF2-40B4-BE49-F238E27FC236}">
                <a16:creationId xmlns:a16="http://schemas.microsoft.com/office/drawing/2014/main" id="{22BEAF81-3B50-8BFD-A565-B4D7F35B8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290678" y="940287"/>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What’s New 2024:</a:t>
            </a:r>
          </a:p>
        </p:txBody>
      </p:sp>
      <p:sp>
        <p:nvSpPr>
          <p:cNvPr id="4" name="TextBox 3">
            <a:extLst>
              <a:ext uri="{FF2B5EF4-FFF2-40B4-BE49-F238E27FC236}">
                <a16:creationId xmlns:a16="http://schemas.microsoft.com/office/drawing/2014/main" id="{528C37A1-F0B2-845A-4DA8-C36A13A78480}"/>
              </a:ext>
            </a:extLst>
          </p:cNvPr>
          <p:cNvSpPr txBox="1"/>
          <p:nvPr/>
        </p:nvSpPr>
        <p:spPr>
          <a:xfrm>
            <a:off x="1364478" y="1984944"/>
            <a:ext cx="8288808" cy="3785652"/>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Rockwell Nova Light" panose="02060303020205020403" pitchFamily="18" charset="0"/>
              </a:rPr>
              <a:t>Council wide Storefront reservations</a:t>
            </a:r>
          </a:p>
          <a:p>
            <a:pPr marL="285750" indent="-285750">
              <a:buFont typeface="Arial" panose="020B0604020202020204" pitchFamily="34" charset="0"/>
              <a:buChar char="•"/>
            </a:pPr>
            <a:r>
              <a:rPr lang="en-US" sz="2400" dirty="0">
                <a:latin typeface="Rockwell Nova Light" panose="02060303020205020403" pitchFamily="18" charset="0"/>
              </a:rPr>
              <a:t>Council incentives. </a:t>
            </a:r>
          </a:p>
          <a:p>
            <a:pPr marL="285750" indent="-285750">
              <a:buFont typeface="Arial" panose="020B0604020202020204" pitchFamily="34" charset="0"/>
              <a:buChar char="•"/>
            </a:pPr>
            <a:r>
              <a:rPr lang="en-US" sz="2400" dirty="0">
                <a:latin typeface="Rockwell Nova Light" panose="02060303020205020403" pitchFamily="18" charset="0"/>
              </a:rPr>
              <a:t>Cash to Credit option for parents and leaders</a:t>
            </a:r>
          </a:p>
          <a:p>
            <a:pPr marL="285750" indent="-285750">
              <a:buFont typeface="Arial" panose="020B0604020202020204" pitchFamily="34" charset="0"/>
              <a:buChar char="•"/>
            </a:pPr>
            <a:r>
              <a:rPr lang="en-US" sz="2400" dirty="0">
                <a:latin typeface="Rockwell Nova Light" panose="02060303020205020403" pitchFamily="18" charset="0"/>
              </a:rPr>
              <a:t>Additional payment options in the TE app</a:t>
            </a:r>
          </a:p>
          <a:p>
            <a:pPr marL="285750" indent="-285750">
              <a:buFont typeface="Arial" panose="020B0604020202020204" pitchFamily="34" charset="0"/>
              <a:buChar char="•"/>
            </a:pPr>
            <a:r>
              <a:rPr lang="en-US" sz="2400" dirty="0">
                <a:latin typeface="Rockwell Nova Light" panose="02060303020205020403" pitchFamily="18" charset="0"/>
              </a:rPr>
              <a:t>Easier for Scouts to register in Trail’s End</a:t>
            </a:r>
          </a:p>
          <a:p>
            <a:pPr marL="285750" indent="-285750">
              <a:buFont typeface="Arial" panose="020B0604020202020204" pitchFamily="34" charset="0"/>
              <a:buChar char="•"/>
            </a:pPr>
            <a:r>
              <a:rPr lang="en-US" sz="2400" dirty="0">
                <a:latin typeface="Rockwell Nova Light" panose="02060303020205020403" pitchFamily="18" charset="0"/>
              </a:rPr>
              <a:t>Face-lift on the consumer facing Trail’s End website.</a:t>
            </a:r>
          </a:p>
          <a:p>
            <a:pPr marL="285750" indent="-285750">
              <a:buFont typeface="Arial" panose="020B0604020202020204" pitchFamily="34" charset="0"/>
              <a:buChar char="•"/>
            </a:pPr>
            <a:endParaRPr lang="en-US" sz="2400" dirty="0">
              <a:latin typeface="Rockwell Nova Light" panose="02060303020205020403" pitchFamily="18" charset="0"/>
            </a:endParaRPr>
          </a:p>
          <a:p>
            <a:r>
              <a:rPr lang="en-US" sz="2400" dirty="0">
                <a:latin typeface="Rockwell Nova Light" panose="02060303020205020403" pitchFamily="18" charset="0"/>
              </a:rPr>
              <a:t>Some items we may not have answers for yet, but we will follow up with you all as soon as we have them.  </a:t>
            </a:r>
          </a:p>
          <a:p>
            <a:pPr marL="285750" indent="-285750">
              <a:buFont typeface="Arial" panose="020B0604020202020204" pitchFamily="34" charset="0"/>
              <a:buChar char="•"/>
            </a:pPr>
            <a:endParaRPr lang="en-US" sz="2400" dirty="0">
              <a:latin typeface="Rockwell Nova Light" panose="02060303020205020403" pitchFamily="18" charset="0"/>
            </a:endParaRPr>
          </a:p>
        </p:txBody>
      </p:sp>
    </p:spTree>
    <p:extLst>
      <p:ext uri="{BB962C8B-B14F-4D97-AF65-F5344CB8AC3E}">
        <p14:creationId xmlns:p14="http://schemas.microsoft.com/office/powerpoint/2010/main" val="1992023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le with a border&#10;&#10;Description automatically generated">
            <a:extLst>
              <a:ext uri="{FF2B5EF4-FFF2-40B4-BE49-F238E27FC236}">
                <a16:creationId xmlns:a16="http://schemas.microsoft.com/office/drawing/2014/main" id="{BAAC1D05-EB4E-F417-A667-DFD3313BA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801688"/>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Final Returns</a:t>
            </a:r>
          </a:p>
        </p:txBody>
      </p:sp>
      <p:sp>
        <p:nvSpPr>
          <p:cNvPr id="4" name="TextBox 3">
            <a:extLst>
              <a:ext uri="{FF2B5EF4-FFF2-40B4-BE49-F238E27FC236}">
                <a16:creationId xmlns:a16="http://schemas.microsoft.com/office/drawing/2014/main" id="{528C37A1-F0B2-845A-4DA8-C36A13A78480}"/>
              </a:ext>
            </a:extLst>
          </p:cNvPr>
          <p:cNvSpPr txBox="1"/>
          <p:nvPr/>
        </p:nvSpPr>
        <p:spPr>
          <a:xfrm>
            <a:off x="1062204" y="1639293"/>
            <a:ext cx="9701046" cy="2031325"/>
          </a:xfrm>
          <a:prstGeom prst="rect">
            <a:avLst/>
          </a:prstGeom>
          <a:noFill/>
        </p:spPr>
        <p:txBody>
          <a:bodyPr wrap="square">
            <a:spAutoFit/>
          </a:bodyPr>
          <a:lstStyle/>
          <a:p>
            <a:r>
              <a:rPr lang="en-US" dirty="0">
                <a:latin typeface="Rockwell Nova Light" panose="02060303020205020403" pitchFamily="18" charset="0"/>
              </a:rPr>
              <a:t>MAC allows returns up to 10% of your total pre-ordered popcorn. This includes your initial order and any replenishment orders. All returns must be in the system by October 29</a:t>
            </a:r>
            <a:r>
              <a:rPr lang="en-US" baseline="30000" dirty="0">
                <a:latin typeface="Rockwell Nova Light" panose="02060303020205020403" pitchFamily="18" charset="0"/>
              </a:rPr>
              <a:t>th</a:t>
            </a:r>
            <a:r>
              <a:rPr lang="en-US" dirty="0">
                <a:latin typeface="Rockwell Nova Light" panose="02060303020205020403" pitchFamily="18" charset="0"/>
              </a:rPr>
              <a:t> at 11:59PM and returned on time to be accepted. No chocolate accepted</a:t>
            </a:r>
          </a:p>
          <a:p>
            <a:endParaRPr lang="en-US" dirty="0">
              <a:latin typeface="Rockwell Nova Light" panose="02060303020205020403" pitchFamily="18" charset="0"/>
            </a:endParaRPr>
          </a:p>
          <a:p>
            <a:r>
              <a:rPr lang="en-US" b="1" dirty="0">
                <a:latin typeface="Rockwell Nova Light" panose="02060303020205020403" pitchFamily="18" charset="0"/>
              </a:rPr>
              <a:t>October 29-30 | Metro Returns (a sign up will be sent out)</a:t>
            </a:r>
          </a:p>
          <a:p>
            <a:r>
              <a:rPr lang="en-US" b="1" dirty="0">
                <a:latin typeface="Rockwell Nova Light" panose="02060303020205020403" pitchFamily="18" charset="0"/>
              </a:rPr>
              <a:t>November 5 | Tuesday RT Rural Returns</a:t>
            </a:r>
          </a:p>
          <a:p>
            <a:r>
              <a:rPr lang="en-US" b="1" dirty="0">
                <a:latin typeface="Rockwell Nova Light" panose="02060303020205020403" pitchFamily="18" charset="0"/>
              </a:rPr>
              <a:t>November 7 | Thursday RT Rural Returns</a:t>
            </a:r>
          </a:p>
        </p:txBody>
      </p:sp>
      <p:sp>
        <p:nvSpPr>
          <p:cNvPr id="3" name="TextBox 2">
            <a:extLst>
              <a:ext uri="{FF2B5EF4-FFF2-40B4-BE49-F238E27FC236}">
                <a16:creationId xmlns:a16="http://schemas.microsoft.com/office/drawing/2014/main" id="{BD5F1023-9670-216B-985B-8FF955C1DB8E}"/>
              </a:ext>
            </a:extLst>
          </p:cNvPr>
          <p:cNvSpPr txBox="1"/>
          <p:nvPr/>
        </p:nvSpPr>
        <p:spPr>
          <a:xfrm>
            <a:off x="1062204" y="3933547"/>
            <a:ext cx="9558172" cy="2862322"/>
          </a:xfrm>
          <a:prstGeom prst="rect">
            <a:avLst/>
          </a:prstGeom>
          <a:noFill/>
        </p:spPr>
        <p:txBody>
          <a:bodyPr wrap="square">
            <a:spAutoFit/>
          </a:bodyPr>
          <a:lstStyle/>
          <a:p>
            <a:r>
              <a:rPr lang="en-US" b="1" dirty="0">
                <a:latin typeface="Rockwell Nova Light" panose="02060303020205020403" pitchFamily="18" charset="0"/>
              </a:rPr>
              <a:t>To enter a return in the system – click “Popcorn Orders and Returns” tab. </a:t>
            </a:r>
          </a:p>
          <a:p>
            <a:pPr marL="285750" indent="-285750">
              <a:buFont typeface="Arial" panose="020B0604020202020204" pitchFamily="34" charset="0"/>
              <a:buChar char="•"/>
            </a:pPr>
            <a:r>
              <a:rPr lang="en-US" dirty="0">
                <a:latin typeface="Rockwell Nova Light" panose="02060303020205020403" pitchFamily="18" charset="0"/>
              </a:rPr>
              <a:t>Under the popcorn orders page, click “view” next to your approved unit order with the inventory to be returned.</a:t>
            </a:r>
          </a:p>
          <a:p>
            <a:pPr marL="285750" indent="-285750">
              <a:buFont typeface="Arial" panose="020B0604020202020204" pitchFamily="34" charset="0"/>
              <a:buChar char="•"/>
            </a:pPr>
            <a:r>
              <a:rPr lang="en-US" dirty="0">
                <a:latin typeface="Rockwell Nova Light" panose="02060303020205020403" pitchFamily="18" charset="0"/>
              </a:rPr>
              <a:t>Choose which return you are placing (amnesty or final)</a:t>
            </a:r>
          </a:p>
          <a:p>
            <a:pPr marL="285750" indent="-285750">
              <a:buFont typeface="Arial" panose="020B0604020202020204" pitchFamily="34" charset="0"/>
              <a:buChar char="•"/>
            </a:pPr>
            <a:r>
              <a:rPr lang="en-US" dirty="0">
                <a:latin typeface="Rockwell Nova Light" panose="02060303020205020403" pitchFamily="18" charset="0"/>
              </a:rPr>
              <a:t>Click the “Return Inventory to Council” button</a:t>
            </a:r>
          </a:p>
          <a:p>
            <a:pPr marL="285750" indent="-285750">
              <a:buFont typeface="Arial" panose="020B0604020202020204" pitchFamily="34" charset="0"/>
              <a:buChar char="•"/>
            </a:pPr>
            <a:r>
              <a:rPr lang="en-US" dirty="0">
                <a:latin typeface="Rockwell Nova Light" panose="02060303020205020403" pitchFamily="18" charset="0"/>
              </a:rPr>
              <a:t>Enter the number of cases to be returned for each product</a:t>
            </a:r>
          </a:p>
          <a:p>
            <a:pPr marL="285750" indent="-285750">
              <a:buFont typeface="Arial" panose="020B0604020202020204" pitchFamily="34" charset="0"/>
              <a:buChar char="•"/>
            </a:pPr>
            <a:r>
              <a:rPr lang="en-US" dirty="0">
                <a:latin typeface="Rockwell Nova Light" panose="02060303020205020403" pitchFamily="18" charset="0"/>
              </a:rPr>
              <a:t>Click the “Submit Return Request” to complete the form</a:t>
            </a:r>
          </a:p>
          <a:p>
            <a:pPr marL="285750" indent="-285750">
              <a:buFont typeface="Arial" panose="020B0604020202020204" pitchFamily="34" charset="0"/>
              <a:buChar char="•"/>
            </a:pPr>
            <a:r>
              <a:rPr lang="en-US" dirty="0">
                <a:latin typeface="Rockwell Nova Light" panose="02060303020205020403" pitchFamily="18" charset="0"/>
              </a:rPr>
              <a:t>Once the council has accepted the product return, adjustments will be made to your popcorn invoice statement to reflect the returned products.</a:t>
            </a:r>
          </a:p>
          <a:p>
            <a:pPr marL="285750" indent="-285750">
              <a:buFont typeface="Arial" panose="020B0604020202020204" pitchFamily="34" charset="0"/>
              <a:buChar char="•"/>
            </a:pPr>
            <a:r>
              <a:rPr lang="en-US" dirty="0">
                <a:latin typeface="Rockwell Nova Light" panose="02060303020205020403" pitchFamily="18" charset="0"/>
              </a:rPr>
              <a:t>System Returns, will not be accepted until AFTER physical product return. </a:t>
            </a:r>
          </a:p>
        </p:txBody>
      </p:sp>
    </p:spTree>
    <p:extLst>
      <p:ext uri="{BB962C8B-B14F-4D97-AF65-F5344CB8AC3E}">
        <p14:creationId xmlns:p14="http://schemas.microsoft.com/office/powerpoint/2010/main" val="3264326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ictures on red ropes&#10;&#10;Description automatically generated">
            <a:extLst>
              <a:ext uri="{FF2B5EF4-FFF2-40B4-BE49-F238E27FC236}">
                <a16:creationId xmlns:a16="http://schemas.microsoft.com/office/drawing/2014/main" id="{C6A382EE-010E-D655-4F6D-C040377A1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5F7C756-67A0-1867-5B10-8D1970FDD88C}"/>
              </a:ext>
            </a:extLst>
          </p:cNvPr>
          <p:cNvSpPr txBox="1"/>
          <p:nvPr/>
        </p:nvSpPr>
        <p:spPr>
          <a:xfrm>
            <a:off x="1381387" y="2655797"/>
            <a:ext cx="9429225" cy="1200329"/>
          </a:xfrm>
          <a:prstGeom prst="rect">
            <a:avLst/>
          </a:prstGeom>
          <a:noFill/>
        </p:spPr>
        <p:txBody>
          <a:bodyPr wrap="square" rtlCol="0">
            <a:spAutoFit/>
          </a:bodyPr>
          <a:lstStyle/>
          <a:p>
            <a:pPr algn="ctr"/>
            <a:r>
              <a:rPr lang="en-US" sz="7200" b="1" dirty="0">
                <a:latin typeface="Rockwell Nova Light" panose="02060303020205020403" pitchFamily="18" charset="0"/>
              </a:rPr>
              <a:t>Rewards</a:t>
            </a:r>
          </a:p>
        </p:txBody>
      </p:sp>
    </p:spTree>
    <p:extLst>
      <p:ext uri="{BB962C8B-B14F-4D97-AF65-F5344CB8AC3E}">
        <p14:creationId xmlns:p14="http://schemas.microsoft.com/office/powerpoint/2010/main" val="2265887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le with a border&#10;&#10;Description automatically generated">
            <a:extLst>
              <a:ext uri="{FF2B5EF4-FFF2-40B4-BE49-F238E27FC236}">
                <a16:creationId xmlns:a16="http://schemas.microsoft.com/office/drawing/2014/main" id="{C9107028-817B-57ED-1652-9C0A91A7D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0C78005-7174-64F7-6523-C15249609B13}"/>
              </a:ext>
            </a:extLst>
          </p:cNvPr>
          <p:cNvSpPr txBox="1"/>
          <p:nvPr/>
        </p:nvSpPr>
        <p:spPr>
          <a:xfrm>
            <a:off x="1100007" y="762458"/>
            <a:ext cx="9991986" cy="923330"/>
          </a:xfrm>
          <a:prstGeom prst="rect">
            <a:avLst/>
          </a:prstGeom>
          <a:noFill/>
        </p:spPr>
        <p:txBody>
          <a:bodyPr wrap="square">
            <a:spAutoFit/>
          </a:bodyPr>
          <a:lstStyle/>
          <a:p>
            <a:pPr algn="ctr"/>
            <a:r>
              <a:rPr lang="en-US" sz="5400" b="1" dirty="0">
                <a:latin typeface="Rockwell Nova Light" panose="02060303020205020403" pitchFamily="18" charset="0"/>
              </a:rPr>
              <a:t>Trail’s End</a:t>
            </a:r>
          </a:p>
        </p:txBody>
      </p:sp>
      <p:sp>
        <p:nvSpPr>
          <p:cNvPr id="4" name="TextBox 3">
            <a:extLst>
              <a:ext uri="{FF2B5EF4-FFF2-40B4-BE49-F238E27FC236}">
                <a16:creationId xmlns:a16="http://schemas.microsoft.com/office/drawing/2014/main" id="{14A82282-1A43-6354-44F7-26940B7B028C}"/>
              </a:ext>
            </a:extLst>
          </p:cNvPr>
          <p:cNvSpPr txBox="1"/>
          <p:nvPr/>
        </p:nvSpPr>
        <p:spPr>
          <a:xfrm>
            <a:off x="3871218" y="1738294"/>
            <a:ext cx="6958707" cy="2185214"/>
          </a:xfrm>
          <a:prstGeom prst="rect">
            <a:avLst/>
          </a:prstGeom>
          <a:noFill/>
        </p:spPr>
        <p:txBody>
          <a:bodyPr wrap="square">
            <a:spAutoFit/>
          </a:bodyPr>
          <a:lstStyle/>
          <a:p>
            <a:pPr marL="285750" indent="-285750">
              <a:buFont typeface="Arial" panose="020B0604020202020204" pitchFamily="34" charset="0"/>
              <a:buChar char="•"/>
            </a:pPr>
            <a:r>
              <a:rPr lang="en-US" sz="1500" dirty="0">
                <a:latin typeface="Rockwell Nova Light" panose="02060303020205020403" pitchFamily="18" charset="0"/>
              </a:rPr>
              <a:t>Record all sales via the app to qualify</a:t>
            </a:r>
          </a:p>
          <a:p>
            <a:pPr marL="285750" indent="-285750">
              <a:buFont typeface="Arial" panose="020B0604020202020204" pitchFamily="34" charset="0"/>
              <a:buChar char="•"/>
            </a:pPr>
            <a:r>
              <a:rPr lang="en-US" sz="1500" dirty="0">
                <a:latin typeface="Rockwell Nova Light" panose="02060303020205020403" pitchFamily="18" charset="0"/>
              </a:rPr>
              <a:t>Scouts earn points</a:t>
            </a:r>
          </a:p>
          <a:p>
            <a:pPr marL="742950" lvl="1" indent="-285750">
              <a:buFont typeface="Arial" panose="020B0604020202020204" pitchFamily="34" charset="0"/>
              <a:buChar char="•"/>
            </a:pPr>
            <a:r>
              <a:rPr lang="en-US" sz="1500" dirty="0">
                <a:latin typeface="Rockwell Nova Light" panose="02060303020205020403" pitchFamily="18" charset="0"/>
              </a:rPr>
              <a:t>1.25 points for every $1 sold app credit card and online</a:t>
            </a:r>
          </a:p>
          <a:p>
            <a:pPr marL="742950" lvl="1" indent="-285750">
              <a:buFont typeface="Arial" panose="020B0604020202020204" pitchFamily="34" charset="0"/>
              <a:buChar char="•"/>
            </a:pPr>
            <a:r>
              <a:rPr lang="en-US" sz="1500" dirty="0">
                <a:latin typeface="Rockwell Nova Light" panose="02060303020205020403" pitchFamily="18" charset="0"/>
              </a:rPr>
              <a:t>1 point for every $1 sold app cash</a:t>
            </a:r>
          </a:p>
          <a:p>
            <a:pPr marL="285750" indent="-285750">
              <a:buFont typeface="Arial" panose="020B0604020202020204" pitchFamily="34" charset="0"/>
              <a:buChar char="•"/>
            </a:pPr>
            <a:r>
              <a:rPr lang="en-US" sz="1500" dirty="0">
                <a:latin typeface="Rockwell Nova Light" panose="02060303020205020403" pitchFamily="18" charset="0"/>
              </a:rPr>
              <a:t>Unit Leaders submit Rewards at the end of the season and Scouts claim them in their app. </a:t>
            </a:r>
          </a:p>
          <a:p>
            <a:pPr marL="285750" indent="-285750">
              <a:buFont typeface="Arial" panose="020B0604020202020204" pitchFamily="34" charset="0"/>
              <a:buChar char="•"/>
            </a:pPr>
            <a:r>
              <a:rPr lang="en-US" sz="1500" dirty="0">
                <a:latin typeface="Rockwell Nova Light" panose="02060303020205020403" pitchFamily="18" charset="0"/>
              </a:rPr>
              <a:t>Receive an Amazon e-gift card and then choose your prizes from Amazon!</a:t>
            </a:r>
          </a:p>
          <a:p>
            <a:pPr marL="285750" indent="-285750">
              <a:buFont typeface="Arial" panose="020B0604020202020204" pitchFamily="34" charset="0"/>
              <a:buChar char="•"/>
            </a:pPr>
            <a:endParaRPr lang="en-US" sz="1600" dirty="0">
              <a:latin typeface="Rockwell Nova Light" panose="02060303020205020403" pitchFamily="18" charset="0"/>
            </a:endParaRPr>
          </a:p>
        </p:txBody>
      </p:sp>
      <p:sp>
        <p:nvSpPr>
          <p:cNvPr id="16" name="TextBox 15">
            <a:extLst>
              <a:ext uri="{FF2B5EF4-FFF2-40B4-BE49-F238E27FC236}">
                <a16:creationId xmlns:a16="http://schemas.microsoft.com/office/drawing/2014/main" id="{ED84FC7F-21BD-58DB-9CFA-ADCB27EBBE5C}"/>
              </a:ext>
            </a:extLst>
          </p:cNvPr>
          <p:cNvSpPr txBox="1"/>
          <p:nvPr/>
        </p:nvSpPr>
        <p:spPr>
          <a:xfrm>
            <a:off x="3812028" y="3705678"/>
            <a:ext cx="7279965" cy="3139321"/>
          </a:xfrm>
          <a:prstGeom prst="rect">
            <a:avLst/>
          </a:prstGeom>
          <a:noFill/>
        </p:spPr>
        <p:txBody>
          <a:bodyPr wrap="square">
            <a:spAutoFit/>
          </a:bodyPr>
          <a:lstStyle/>
          <a:p>
            <a:r>
              <a:rPr lang="en-US" sz="1500" b="1" i="0" dirty="0">
                <a:solidFill>
                  <a:srgbClr val="000000"/>
                </a:solidFill>
                <a:effectLst/>
                <a:latin typeface="Rockwell Nova Light" panose="02060303020205020403" pitchFamily="18" charset="0"/>
              </a:rPr>
              <a:t>Did You Know?!</a:t>
            </a:r>
            <a:r>
              <a:rPr lang="en-US" sz="1500" b="0" i="0" dirty="0">
                <a:solidFill>
                  <a:srgbClr val="000000"/>
                </a:solidFill>
                <a:effectLst/>
                <a:latin typeface="Rockwell Nova Light" panose="02060303020205020403" pitchFamily="18" charset="0"/>
              </a:rPr>
              <a:t> 1,750 points (approximately $1,500 in sales) helps fund most Scouts’ Year of Scouting which includes registration fees, handbook, uniform, Unit dues, camp, Scout Life magazine and much more. Plus, Scouts earn a $60 Amazon.com e-gift card!*</a:t>
            </a:r>
          </a:p>
          <a:p>
            <a:endParaRPr lang="en-US" dirty="0">
              <a:solidFill>
                <a:srgbClr val="000000"/>
              </a:solidFill>
              <a:effectLst/>
              <a:latin typeface="Rockwell Nova Light" panose="02060303020205020403" pitchFamily="18" charset="0"/>
            </a:endParaRPr>
          </a:p>
          <a:p>
            <a:r>
              <a:rPr lang="en-US" sz="1500" b="1" dirty="0">
                <a:solidFill>
                  <a:srgbClr val="FF0000"/>
                </a:solidFill>
                <a:effectLst/>
                <a:latin typeface="Rockwell Nova Light" panose="02060303020205020403" pitchFamily="18" charset="0"/>
              </a:rPr>
              <a:t>2024 Bonus Rewards*</a:t>
            </a:r>
          </a:p>
          <a:p>
            <a:r>
              <a:rPr lang="en-US" sz="1500" dirty="0">
                <a:solidFill>
                  <a:srgbClr val="000000"/>
                </a:solidFill>
                <a:effectLst/>
                <a:latin typeface="Rockwell Nova Light" panose="02060303020205020403" pitchFamily="18" charset="0"/>
              </a:rPr>
              <a:t>• Sell $500/hour per Scout for any 2 hour storefront shift or</a:t>
            </a:r>
          </a:p>
          <a:p>
            <a:r>
              <a:rPr lang="en-US" sz="1500" dirty="0">
                <a:solidFill>
                  <a:srgbClr val="000000"/>
                </a:solidFill>
                <a:effectLst/>
                <a:latin typeface="Rockwell Nova Light" panose="02060303020205020403" pitchFamily="18" charset="0"/>
              </a:rPr>
              <a:t> longer (July 1 - December 15) and earn 0.5 bonus points</a:t>
            </a:r>
          </a:p>
          <a:p>
            <a:r>
              <a:rPr lang="en-US" sz="1500" dirty="0">
                <a:solidFill>
                  <a:srgbClr val="000000"/>
                </a:solidFill>
                <a:effectLst/>
                <a:latin typeface="Rockwell Nova Light" panose="02060303020205020403" pitchFamily="18" charset="0"/>
              </a:rPr>
              <a:t> per $1 sold</a:t>
            </a:r>
          </a:p>
          <a:p>
            <a:r>
              <a:rPr lang="en-US" sz="1500" dirty="0">
                <a:solidFill>
                  <a:srgbClr val="000000"/>
                </a:solidFill>
                <a:effectLst/>
                <a:latin typeface="Rockwell Nova Light" panose="02060303020205020403" pitchFamily="18" charset="0"/>
              </a:rPr>
              <a:t>• Sell $250+ online (July 1 – August 31) and earn 100 bonus points</a:t>
            </a:r>
          </a:p>
          <a:p>
            <a:endParaRPr lang="en-US" sz="1500" dirty="0">
              <a:solidFill>
                <a:srgbClr val="000000"/>
              </a:solidFill>
              <a:effectLst/>
              <a:latin typeface="Rockwell Nova Light" panose="02060303020205020403" pitchFamily="18" charset="0"/>
            </a:endParaRPr>
          </a:p>
          <a:p>
            <a:pPr lvl="1"/>
            <a:r>
              <a:rPr lang="en-US" sz="1500" dirty="0">
                <a:solidFill>
                  <a:srgbClr val="000000"/>
                </a:solidFill>
                <a:effectLst/>
                <a:latin typeface="Rockwell Nova Light" panose="02060303020205020403" pitchFamily="18" charset="0"/>
              </a:rPr>
              <a:t> </a:t>
            </a:r>
            <a:r>
              <a:rPr lang="en-US" sz="1500" b="1" i="0" dirty="0">
                <a:solidFill>
                  <a:srgbClr val="000000"/>
                </a:solidFill>
                <a:effectLst/>
                <a:latin typeface="Rockwell Nova Light" panose="02060303020205020403" pitchFamily="18" charset="0"/>
              </a:rPr>
              <a:t>*All sales must be recorded in the app to qualify for any Trail's End rewards </a:t>
            </a:r>
            <a:endParaRPr lang="en-US" sz="1500" b="1" dirty="0">
              <a:solidFill>
                <a:srgbClr val="000000"/>
              </a:solidFill>
              <a:effectLst/>
              <a:latin typeface="Rockwell Nova Light" panose="02060303020205020403" pitchFamily="18" charset="0"/>
            </a:endParaRPr>
          </a:p>
        </p:txBody>
      </p:sp>
      <p:pic>
        <p:nvPicPr>
          <p:cNvPr id="13314" name="Picture 2">
            <a:extLst>
              <a:ext uri="{FF2B5EF4-FFF2-40B4-BE49-F238E27FC236}">
                <a16:creationId xmlns:a16="http://schemas.microsoft.com/office/drawing/2014/main" id="{34DC50A0-0244-43B4-0117-6CAA81CAB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78" y="1304995"/>
            <a:ext cx="2531087" cy="522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755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le with a border&#10;&#10;Description automatically generated">
            <a:extLst>
              <a:ext uri="{FF2B5EF4-FFF2-40B4-BE49-F238E27FC236}">
                <a16:creationId xmlns:a16="http://schemas.microsoft.com/office/drawing/2014/main" id="{54250596-48FD-2176-58A9-D17E223D2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932412"/>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Council</a:t>
            </a:r>
          </a:p>
        </p:txBody>
      </p:sp>
      <p:sp>
        <p:nvSpPr>
          <p:cNvPr id="4" name="TextBox 3">
            <a:extLst>
              <a:ext uri="{FF2B5EF4-FFF2-40B4-BE49-F238E27FC236}">
                <a16:creationId xmlns:a16="http://schemas.microsoft.com/office/drawing/2014/main" id="{43E91E4E-9892-C8F2-DB06-C0A8BB05DBBC}"/>
              </a:ext>
            </a:extLst>
          </p:cNvPr>
          <p:cNvSpPr txBox="1"/>
          <p:nvPr/>
        </p:nvSpPr>
        <p:spPr>
          <a:xfrm>
            <a:off x="1502443" y="5807077"/>
            <a:ext cx="9011653" cy="584775"/>
          </a:xfrm>
          <a:prstGeom prst="rect">
            <a:avLst/>
          </a:prstGeom>
          <a:noFill/>
        </p:spPr>
        <p:txBody>
          <a:bodyPr wrap="square">
            <a:spAutoFit/>
          </a:bodyPr>
          <a:lstStyle/>
          <a:p>
            <a:pPr algn="ctr"/>
            <a:r>
              <a:rPr lang="en-US" sz="1600" b="1" dirty="0">
                <a:latin typeface="Rockwell Nova Light" panose="02060303020205020403" pitchFamily="18" charset="0"/>
              </a:rPr>
              <a:t>To qualify for any of the rewards provided by council, sales must be recorded in the app. </a:t>
            </a:r>
            <a:br>
              <a:rPr lang="en-US" sz="1600" b="1" dirty="0">
                <a:latin typeface="Rockwell Nova Light" panose="02060303020205020403" pitchFamily="18" charset="0"/>
              </a:rPr>
            </a:br>
            <a:r>
              <a:rPr lang="en-US" sz="1600" b="1" dirty="0">
                <a:latin typeface="Rockwell Nova Light" panose="02060303020205020403" pitchFamily="18" charset="0"/>
              </a:rPr>
              <a:t>All prizes not picked up/received by January 31</a:t>
            </a:r>
            <a:r>
              <a:rPr lang="en-US" sz="1600" b="1" baseline="30000" dirty="0">
                <a:latin typeface="Rockwell Nova Light" panose="02060303020205020403" pitchFamily="18" charset="0"/>
              </a:rPr>
              <a:t>st</a:t>
            </a:r>
            <a:r>
              <a:rPr lang="en-US" sz="1600" b="1" dirty="0">
                <a:latin typeface="Rockwell Nova Light" panose="02060303020205020403" pitchFamily="18" charset="0"/>
              </a:rPr>
              <a:t>, 2024 are forfeited.</a:t>
            </a:r>
          </a:p>
        </p:txBody>
      </p:sp>
      <p:sp>
        <p:nvSpPr>
          <p:cNvPr id="8" name="TextBox 7">
            <a:extLst>
              <a:ext uri="{FF2B5EF4-FFF2-40B4-BE49-F238E27FC236}">
                <a16:creationId xmlns:a16="http://schemas.microsoft.com/office/drawing/2014/main" id="{253E2BF1-5E4B-5ECA-9047-4B9A364BA0D9}"/>
              </a:ext>
            </a:extLst>
          </p:cNvPr>
          <p:cNvSpPr txBox="1"/>
          <p:nvPr/>
        </p:nvSpPr>
        <p:spPr>
          <a:xfrm>
            <a:off x="1029996" y="1841920"/>
            <a:ext cx="10515600" cy="3970318"/>
          </a:xfrm>
          <a:prstGeom prst="rect">
            <a:avLst/>
          </a:prstGeom>
          <a:noFill/>
        </p:spPr>
        <p:txBody>
          <a:bodyPr wrap="square">
            <a:spAutoFit/>
          </a:bodyPr>
          <a:lstStyle/>
          <a:p>
            <a:r>
              <a:rPr lang="en-US" b="1" dirty="0">
                <a:latin typeface="Rockwell Nova Light" panose="02060303020205020403" pitchFamily="18" charset="0"/>
              </a:rPr>
              <a:t>Scout Mission – Patch set! </a:t>
            </a: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$250 in Heroes &amp; Helpers Donations </a:t>
            </a: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$250 in Online sales</a:t>
            </a: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$250 at Storefronts </a:t>
            </a: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$1000+ in Total Sales (any combination of wagon, storefront, &amp; online sales) </a:t>
            </a:r>
          </a:p>
          <a:p>
            <a:r>
              <a:rPr lang="en-US" dirty="0">
                <a:solidFill>
                  <a:srgbClr val="FF0000"/>
                </a:solidFill>
                <a:latin typeface="Rockwell Nova Light" panose="02060303020205020403" pitchFamily="18" charset="0"/>
              </a:rPr>
              <a:t>*</a:t>
            </a:r>
            <a:r>
              <a:rPr lang="en-US" dirty="0">
                <a:solidFill>
                  <a:srgbClr val="000000"/>
                </a:solidFill>
                <a:latin typeface="Rockwell Nova Light" panose="02060303020205020403" pitchFamily="18" charset="0"/>
              </a:rPr>
              <a:t>Receive 1 patch with each completed mission. Scouts can earn up to all 4! </a:t>
            </a:r>
          </a:p>
          <a:p>
            <a:pPr marL="742950" lvl="1" indent="-285750">
              <a:buFont typeface="Arial" panose="020B0604020202020204" pitchFamily="34" charset="0"/>
              <a:buChar char="•"/>
            </a:pPr>
            <a:r>
              <a:rPr lang="en-US" dirty="0">
                <a:solidFill>
                  <a:srgbClr val="000000"/>
                </a:solidFill>
                <a:latin typeface="Rockwell Nova Light" panose="02060303020205020403" pitchFamily="18" charset="0"/>
              </a:rPr>
              <a:t>Sales must be entered into the system by 10/29/24 11:59 PM (CT) </a:t>
            </a:r>
          </a:p>
          <a:p>
            <a:pPr marL="742950" lvl="1" indent="-285750">
              <a:buFont typeface="Arial" panose="020B0604020202020204" pitchFamily="34" charset="0"/>
              <a:buChar char="•"/>
            </a:pPr>
            <a:r>
              <a:rPr lang="en-US" dirty="0">
                <a:solidFill>
                  <a:srgbClr val="000000"/>
                </a:solidFill>
                <a:latin typeface="Rockwell Nova Light" panose="02060303020205020403" pitchFamily="18" charset="0"/>
              </a:rPr>
              <a:t>No need to send in completions, all rewards are pulled directly from the system.</a:t>
            </a:r>
          </a:p>
          <a:p>
            <a:endParaRPr lang="en-US" dirty="0">
              <a:solidFill>
                <a:srgbClr val="000000"/>
              </a:solidFill>
              <a:latin typeface="Rockwell Nova Light" panose="02060303020205020403" pitchFamily="18" charset="0"/>
            </a:endParaRPr>
          </a:p>
          <a:p>
            <a:r>
              <a:rPr lang="en-US" dirty="0">
                <a:solidFill>
                  <a:srgbClr val="000000"/>
                </a:solidFill>
                <a:latin typeface="Rockwell Nova Light" panose="02060303020205020403" pitchFamily="18" charset="0"/>
              </a:rPr>
              <a:t>Keep an eye out for </a:t>
            </a:r>
            <a:r>
              <a:rPr lang="en-US" b="1" dirty="0">
                <a:solidFill>
                  <a:srgbClr val="000000"/>
                </a:solidFill>
                <a:latin typeface="Rockwell Nova Light" panose="02060303020205020403" pitchFamily="18" charset="0"/>
              </a:rPr>
              <a:t>Pop-up Missions </a:t>
            </a:r>
            <a:r>
              <a:rPr lang="en-US" dirty="0">
                <a:solidFill>
                  <a:srgbClr val="000000"/>
                </a:solidFill>
                <a:latin typeface="Rockwell Nova Light" panose="02060303020205020403" pitchFamily="18" charset="0"/>
              </a:rPr>
              <a:t>and details through out the season for additional rewards! </a:t>
            </a:r>
          </a:p>
          <a:p>
            <a:endParaRPr lang="en-US" dirty="0">
              <a:solidFill>
                <a:srgbClr val="000000"/>
              </a:solidFill>
              <a:latin typeface="Rockwell Nova Light" panose="02060303020205020403" pitchFamily="18" charset="0"/>
            </a:endParaRPr>
          </a:p>
          <a:p>
            <a:r>
              <a:rPr lang="en-US" dirty="0">
                <a:solidFill>
                  <a:srgbClr val="000000"/>
                </a:solidFill>
                <a:latin typeface="Rockwell Nova Light" panose="02060303020205020403" pitchFamily="18" charset="0"/>
              </a:rPr>
              <a:t>Top 10 Units in EACH District will receive 2024 plaques. </a:t>
            </a:r>
          </a:p>
          <a:p>
            <a:r>
              <a:rPr lang="en-US" dirty="0">
                <a:solidFill>
                  <a:srgbClr val="000000"/>
                </a:solidFill>
                <a:latin typeface="Rockwell Nova Light" panose="02060303020205020403" pitchFamily="18" charset="0"/>
              </a:rPr>
              <a:t>Top Selling Unit in EACH District will receive a Popcorn Party.  </a:t>
            </a:r>
          </a:p>
          <a:p>
            <a:pPr marL="285750" indent="-285750">
              <a:buFont typeface="Arial" panose="020B0604020202020204" pitchFamily="34" charset="0"/>
              <a:buChar char="•"/>
            </a:pPr>
            <a:endParaRPr lang="en-US" dirty="0">
              <a:solidFill>
                <a:srgbClr val="000000"/>
              </a:solidFill>
              <a:latin typeface="Rockwell Nova Light" panose="02060303020205020403" pitchFamily="18" charset="0"/>
            </a:endParaRPr>
          </a:p>
        </p:txBody>
      </p:sp>
      <p:sp>
        <p:nvSpPr>
          <p:cNvPr id="12" name="Rectangle 1">
            <a:extLst>
              <a:ext uri="{FF2B5EF4-FFF2-40B4-BE49-F238E27FC236}">
                <a16:creationId xmlns:a16="http://schemas.microsoft.com/office/drawing/2014/main" id="{26A3C5BD-9A5B-814A-BC72-EFC928A79548}"/>
              </a:ext>
            </a:extLst>
          </p:cNvPr>
          <p:cNvSpPr>
            <a:spLocks noChangeArrowheads="1"/>
          </p:cNvSpPr>
          <p:nvPr/>
        </p:nvSpPr>
        <p:spPr bwMode="auto">
          <a:xfrm>
            <a:off x="838200" y="2903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78413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white rectangle with a border&#10;&#10;Description automatically generated">
            <a:extLst>
              <a:ext uri="{FF2B5EF4-FFF2-40B4-BE49-F238E27FC236}">
                <a16:creationId xmlns:a16="http://schemas.microsoft.com/office/drawing/2014/main" id="{A02792E0-CEF2-A31E-0D4C-19114D0B5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5847" y="810460"/>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Council</a:t>
            </a:r>
          </a:p>
        </p:txBody>
      </p:sp>
      <p:sp>
        <p:nvSpPr>
          <p:cNvPr id="4" name="TextBox 3">
            <a:extLst>
              <a:ext uri="{FF2B5EF4-FFF2-40B4-BE49-F238E27FC236}">
                <a16:creationId xmlns:a16="http://schemas.microsoft.com/office/drawing/2014/main" id="{43E91E4E-9892-C8F2-DB06-C0A8BB05DBBC}"/>
              </a:ext>
            </a:extLst>
          </p:cNvPr>
          <p:cNvSpPr txBox="1"/>
          <p:nvPr/>
        </p:nvSpPr>
        <p:spPr>
          <a:xfrm>
            <a:off x="1446243" y="5514689"/>
            <a:ext cx="9011653" cy="584775"/>
          </a:xfrm>
          <a:prstGeom prst="rect">
            <a:avLst/>
          </a:prstGeom>
          <a:noFill/>
        </p:spPr>
        <p:txBody>
          <a:bodyPr wrap="square">
            <a:spAutoFit/>
          </a:bodyPr>
          <a:lstStyle/>
          <a:p>
            <a:pPr algn="ctr"/>
            <a:r>
              <a:rPr lang="en-US" sz="1600" b="1" dirty="0">
                <a:latin typeface="Rockwell Nova Light" panose="02060303020205020403" pitchFamily="18" charset="0"/>
              </a:rPr>
              <a:t>To qualify for any of the rewards provided by council, sales must be recorded in the app. </a:t>
            </a:r>
            <a:br>
              <a:rPr lang="en-US" sz="1600" b="1" dirty="0">
                <a:latin typeface="Rockwell Nova Light" panose="02060303020205020403" pitchFamily="18" charset="0"/>
              </a:rPr>
            </a:br>
            <a:r>
              <a:rPr lang="en-US" sz="1600" b="1" dirty="0">
                <a:latin typeface="Rockwell Nova Light" panose="02060303020205020403" pitchFamily="18" charset="0"/>
              </a:rPr>
              <a:t>All prizes not picked up/received by January 31</a:t>
            </a:r>
            <a:r>
              <a:rPr lang="en-US" sz="1600" b="1" baseline="30000" dirty="0">
                <a:latin typeface="Rockwell Nova Light" panose="02060303020205020403" pitchFamily="18" charset="0"/>
              </a:rPr>
              <a:t>st</a:t>
            </a:r>
            <a:r>
              <a:rPr lang="en-US" sz="1600" b="1" dirty="0">
                <a:latin typeface="Rockwell Nova Light" panose="02060303020205020403" pitchFamily="18" charset="0"/>
              </a:rPr>
              <a:t>, 2025 are forfeited.</a:t>
            </a:r>
          </a:p>
        </p:txBody>
      </p:sp>
      <p:sp>
        <p:nvSpPr>
          <p:cNvPr id="8" name="TextBox 7">
            <a:extLst>
              <a:ext uri="{FF2B5EF4-FFF2-40B4-BE49-F238E27FC236}">
                <a16:creationId xmlns:a16="http://schemas.microsoft.com/office/drawing/2014/main" id="{253E2BF1-5E4B-5ECA-9047-4B9A364BA0D9}"/>
              </a:ext>
            </a:extLst>
          </p:cNvPr>
          <p:cNvSpPr txBox="1"/>
          <p:nvPr/>
        </p:nvSpPr>
        <p:spPr>
          <a:xfrm>
            <a:off x="1074549" y="1725259"/>
            <a:ext cx="9835669" cy="646331"/>
          </a:xfrm>
          <a:prstGeom prst="rect">
            <a:avLst/>
          </a:prstGeom>
          <a:noFill/>
        </p:spPr>
        <p:txBody>
          <a:bodyPr wrap="square">
            <a:spAutoFit/>
          </a:bodyPr>
          <a:lstStyle/>
          <a:p>
            <a:r>
              <a:rPr lang="en-US" dirty="0">
                <a:latin typeface="Rockwell Nova Light" panose="02060303020205020403" pitchFamily="18" charset="0"/>
              </a:rPr>
              <a:t>Each year the council offers additional rewards for our scouts! See below for this year’s details. All prizes are based on sales recorded in the app by 10/29 at 11:59PM.</a:t>
            </a:r>
          </a:p>
        </p:txBody>
      </p:sp>
      <p:graphicFrame>
        <p:nvGraphicFramePr>
          <p:cNvPr id="11" name="Table 10">
            <a:extLst>
              <a:ext uri="{FF2B5EF4-FFF2-40B4-BE49-F238E27FC236}">
                <a16:creationId xmlns:a16="http://schemas.microsoft.com/office/drawing/2014/main" id="{8041C40C-BB29-C978-3F66-7EE1EAC5619A}"/>
              </a:ext>
            </a:extLst>
          </p:cNvPr>
          <p:cNvGraphicFramePr>
            <a:graphicFrameLocks noGrp="1"/>
          </p:cNvGraphicFramePr>
          <p:nvPr>
            <p:extLst>
              <p:ext uri="{D42A27DB-BD31-4B8C-83A1-F6EECF244321}">
                <p14:modId xmlns:p14="http://schemas.microsoft.com/office/powerpoint/2010/main" val="118706653"/>
              </p:ext>
            </p:extLst>
          </p:nvPr>
        </p:nvGraphicFramePr>
        <p:xfrm>
          <a:off x="1093266" y="2563891"/>
          <a:ext cx="9717609" cy="2560320"/>
        </p:xfrm>
        <a:graphic>
          <a:graphicData uri="http://schemas.openxmlformats.org/drawingml/2006/table">
            <a:tbl>
              <a:tblPr/>
              <a:tblGrid>
                <a:gridCol w="1649934">
                  <a:extLst>
                    <a:ext uri="{9D8B030D-6E8A-4147-A177-3AD203B41FA5}">
                      <a16:colId xmlns:a16="http://schemas.microsoft.com/office/drawing/2014/main" val="2640032008"/>
                    </a:ext>
                  </a:extLst>
                </a:gridCol>
                <a:gridCol w="798779">
                  <a:extLst>
                    <a:ext uri="{9D8B030D-6E8A-4147-A177-3AD203B41FA5}">
                      <a16:colId xmlns:a16="http://schemas.microsoft.com/office/drawing/2014/main" val="1185280984"/>
                    </a:ext>
                  </a:extLst>
                </a:gridCol>
                <a:gridCol w="1582549">
                  <a:extLst>
                    <a:ext uri="{9D8B030D-6E8A-4147-A177-3AD203B41FA5}">
                      <a16:colId xmlns:a16="http://schemas.microsoft.com/office/drawing/2014/main" val="1450975729"/>
                    </a:ext>
                  </a:extLst>
                </a:gridCol>
                <a:gridCol w="1692761">
                  <a:extLst>
                    <a:ext uri="{9D8B030D-6E8A-4147-A177-3AD203B41FA5}">
                      <a16:colId xmlns:a16="http://schemas.microsoft.com/office/drawing/2014/main" val="4246329006"/>
                    </a:ext>
                  </a:extLst>
                </a:gridCol>
                <a:gridCol w="1131574">
                  <a:extLst>
                    <a:ext uri="{9D8B030D-6E8A-4147-A177-3AD203B41FA5}">
                      <a16:colId xmlns:a16="http://schemas.microsoft.com/office/drawing/2014/main" val="3468437702"/>
                    </a:ext>
                  </a:extLst>
                </a:gridCol>
                <a:gridCol w="1431006">
                  <a:extLst>
                    <a:ext uri="{9D8B030D-6E8A-4147-A177-3AD203B41FA5}">
                      <a16:colId xmlns:a16="http://schemas.microsoft.com/office/drawing/2014/main" val="4051835210"/>
                    </a:ext>
                  </a:extLst>
                </a:gridCol>
                <a:gridCol w="1431006">
                  <a:extLst>
                    <a:ext uri="{9D8B030D-6E8A-4147-A177-3AD203B41FA5}">
                      <a16:colId xmlns:a16="http://schemas.microsoft.com/office/drawing/2014/main" val="1831599485"/>
                    </a:ext>
                  </a:extLst>
                </a:gridCol>
              </a:tblGrid>
              <a:tr h="365760">
                <a:tc>
                  <a:txBody>
                    <a:bodyPr/>
                    <a:lstStyle/>
                    <a:p>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b="1" dirty="0">
                          <a:latin typeface="Rockwell Nova Light" panose="02060303020205020403" pitchFamily="18" charset="0"/>
                        </a:rPr>
                        <a:t>Patch</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b="1" dirty="0">
                          <a:latin typeface="Rockwell Nova Light" panose="02060303020205020403" pitchFamily="18" charset="0"/>
                        </a:rPr>
                        <a:t>Popcorn Ball</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b="1" dirty="0">
                          <a:latin typeface="Rockwell Nova Light" panose="02060303020205020403" pitchFamily="18" charset="0"/>
                        </a:rPr>
                        <a:t>Council Strip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b="1" dirty="0">
                          <a:latin typeface="Rockwell Nova Light" panose="02060303020205020403" pitchFamily="18" charset="0"/>
                        </a:rPr>
                        <a:t>T-Shirt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b="1" dirty="0">
                          <a:latin typeface="Rockwell Nova Light" panose="02060303020205020403" pitchFamily="18" charset="0"/>
                        </a:rPr>
                        <a:t>Spin Party</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b="1" dirty="0">
                          <a:latin typeface="Rockwell Nova Light" panose="02060303020205020403" pitchFamily="18" charset="0"/>
                        </a:rPr>
                        <a:t>Trophy</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701106"/>
                  </a:ext>
                </a:extLst>
              </a:tr>
              <a:tr h="365760">
                <a:tc>
                  <a:txBody>
                    <a:bodyPr/>
                    <a:lstStyle/>
                    <a:p>
                      <a:r>
                        <a:rPr lang="en-US" sz="1800" b="1">
                          <a:latin typeface="Rockwell Nova Light" panose="02060303020205020403" pitchFamily="18" charset="0"/>
                        </a:rPr>
                        <a:t>All Sellers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014430"/>
                  </a:ext>
                </a:extLst>
              </a:tr>
              <a:tr h="365760">
                <a:tc>
                  <a:txBody>
                    <a:bodyPr/>
                    <a:lstStyle/>
                    <a:p>
                      <a:r>
                        <a:rPr lang="en-US" sz="1800" b="1">
                          <a:latin typeface="Rockwell Nova Light" panose="02060303020205020403" pitchFamily="18" charset="0"/>
                        </a:rPr>
                        <a:t>$1500 Club</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361476"/>
                  </a:ext>
                </a:extLst>
              </a:tr>
              <a:tr h="365760">
                <a:tc>
                  <a:txBody>
                    <a:bodyPr/>
                    <a:lstStyle/>
                    <a:p>
                      <a:r>
                        <a:rPr lang="en-US" sz="1800" b="1" dirty="0">
                          <a:latin typeface="Rockwell Nova Light" panose="02060303020205020403" pitchFamily="18" charset="0"/>
                        </a:rPr>
                        <a:t>$2024 Club</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141418"/>
                  </a:ext>
                </a:extLst>
              </a:tr>
              <a:tr h="365760">
                <a:tc>
                  <a:txBody>
                    <a:bodyPr/>
                    <a:lstStyle/>
                    <a:p>
                      <a:r>
                        <a:rPr lang="en-US" sz="1800" b="1" dirty="0">
                          <a:latin typeface="Rockwell Nova Light" panose="02060303020205020403" pitchFamily="18" charset="0"/>
                        </a:rPr>
                        <a:t>$3000 Club</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04605"/>
                  </a:ext>
                </a:extLst>
              </a:tr>
              <a:tr h="365760">
                <a:tc>
                  <a:txBody>
                    <a:bodyPr/>
                    <a:lstStyle/>
                    <a:p>
                      <a:r>
                        <a:rPr lang="en-US" sz="1800" b="1">
                          <a:latin typeface="Rockwell Nova Light" panose="02060303020205020403" pitchFamily="18" charset="0"/>
                        </a:rPr>
                        <a:t>Top 50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75092"/>
                  </a:ext>
                </a:extLst>
              </a:tr>
              <a:tr h="365760">
                <a:tc>
                  <a:txBody>
                    <a:bodyPr/>
                    <a:lstStyle/>
                    <a:p>
                      <a:r>
                        <a:rPr lang="en-US" sz="1800" b="1" dirty="0">
                          <a:latin typeface="Rockwell Nova Light" panose="02060303020205020403" pitchFamily="18" charset="0"/>
                        </a:rPr>
                        <a:t>Top 10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745198"/>
                  </a:ext>
                </a:extLst>
              </a:tr>
            </a:tbl>
          </a:graphicData>
        </a:graphic>
      </p:graphicFrame>
      <p:sp>
        <p:nvSpPr>
          <p:cNvPr id="12" name="Rectangle 1">
            <a:extLst>
              <a:ext uri="{FF2B5EF4-FFF2-40B4-BE49-F238E27FC236}">
                <a16:creationId xmlns:a16="http://schemas.microsoft.com/office/drawing/2014/main" id="{26A3C5BD-9A5B-814A-BC72-EFC928A79548}"/>
              </a:ext>
            </a:extLst>
          </p:cNvPr>
          <p:cNvSpPr>
            <a:spLocks noChangeArrowheads="1"/>
          </p:cNvSpPr>
          <p:nvPr/>
        </p:nvSpPr>
        <p:spPr bwMode="auto">
          <a:xfrm>
            <a:off x="838200" y="2903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41911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le with a border&#10;&#10;Description automatically generated">
            <a:extLst>
              <a:ext uri="{FF2B5EF4-FFF2-40B4-BE49-F238E27FC236}">
                <a16:creationId xmlns:a16="http://schemas.microsoft.com/office/drawing/2014/main" id="{54250596-48FD-2176-58A9-D17E223D2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932412"/>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Council</a:t>
            </a:r>
          </a:p>
        </p:txBody>
      </p:sp>
      <p:sp>
        <p:nvSpPr>
          <p:cNvPr id="4" name="TextBox 3">
            <a:extLst>
              <a:ext uri="{FF2B5EF4-FFF2-40B4-BE49-F238E27FC236}">
                <a16:creationId xmlns:a16="http://schemas.microsoft.com/office/drawing/2014/main" id="{43E91E4E-9892-C8F2-DB06-C0A8BB05DBBC}"/>
              </a:ext>
            </a:extLst>
          </p:cNvPr>
          <p:cNvSpPr txBox="1"/>
          <p:nvPr/>
        </p:nvSpPr>
        <p:spPr>
          <a:xfrm>
            <a:off x="1502443" y="5807077"/>
            <a:ext cx="9011653" cy="584775"/>
          </a:xfrm>
          <a:prstGeom prst="rect">
            <a:avLst/>
          </a:prstGeom>
          <a:noFill/>
        </p:spPr>
        <p:txBody>
          <a:bodyPr wrap="square">
            <a:spAutoFit/>
          </a:bodyPr>
          <a:lstStyle/>
          <a:p>
            <a:pPr algn="ctr"/>
            <a:r>
              <a:rPr lang="en-US" sz="1600" b="1" dirty="0">
                <a:latin typeface="Rockwell Nova Light" panose="02060303020205020403" pitchFamily="18" charset="0"/>
              </a:rPr>
              <a:t>To qualify for any of the rewards provided by council, sales must be recorded in the app. </a:t>
            </a:r>
            <a:br>
              <a:rPr lang="en-US" sz="1600" b="1" dirty="0">
                <a:latin typeface="Rockwell Nova Light" panose="02060303020205020403" pitchFamily="18" charset="0"/>
              </a:rPr>
            </a:br>
            <a:r>
              <a:rPr lang="en-US" sz="1600" b="1" dirty="0">
                <a:latin typeface="Rockwell Nova Light" panose="02060303020205020403" pitchFamily="18" charset="0"/>
              </a:rPr>
              <a:t>All prizes not picked up/received by January 31</a:t>
            </a:r>
            <a:r>
              <a:rPr lang="en-US" sz="1600" b="1" baseline="30000" dirty="0">
                <a:latin typeface="Rockwell Nova Light" panose="02060303020205020403" pitchFamily="18" charset="0"/>
              </a:rPr>
              <a:t>st</a:t>
            </a:r>
            <a:r>
              <a:rPr lang="en-US" sz="1600" b="1" dirty="0">
                <a:latin typeface="Rockwell Nova Light" panose="02060303020205020403" pitchFamily="18" charset="0"/>
              </a:rPr>
              <a:t>, 2024 are forfeited.</a:t>
            </a:r>
          </a:p>
        </p:txBody>
      </p:sp>
      <p:sp>
        <p:nvSpPr>
          <p:cNvPr id="8" name="TextBox 7">
            <a:extLst>
              <a:ext uri="{FF2B5EF4-FFF2-40B4-BE49-F238E27FC236}">
                <a16:creationId xmlns:a16="http://schemas.microsoft.com/office/drawing/2014/main" id="{253E2BF1-5E4B-5ECA-9047-4B9A364BA0D9}"/>
              </a:ext>
            </a:extLst>
          </p:cNvPr>
          <p:cNvSpPr txBox="1"/>
          <p:nvPr/>
        </p:nvSpPr>
        <p:spPr>
          <a:xfrm>
            <a:off x="1029996" y="1841920"/>
            <a:ext cx="10515600" cy="3693319"/>
          </a:xfrm>
          <a:prstGeom prst="rect">
            <a:avLst/>
          </a:prstGeom>
          <a:noFill/>
        </p:spPr>
        <p:txBody>
          <a:bodyPr wrap="square">
            <a:spAutoFit/>
          </a:bodyPr>
          <a:lstStyle/>
          <a:p>
            <a:r>
              <a:rPr lang="en-US" b="1" dirty="0">
                <a:latin typeface="Rockwell Nova Light" panose="02060303020205020403" pitchFamily="18" charset="0"/>
              </a:rPr>
              <a:t>Popcorn Ball: </a:t>
            </a:r>
          </a:p>
          <a:p>
            <a:pPr marL="285750" indent="-285750">
              <a:buFont typeface="Arial" panose="020B0604020202020204" pitchFamily="34" charset="0"/>
              <a:buChar char="•"/>
            </a:pPr>
            <a:r>
              <a:rPr lang="en-US" i="0" dirty="0">
                <a:solidFill>
                  <a:srgbClr val="000000"/>
                </a:solidFill>
                <a:effectLst/>
                <a:latin typeface="Rockwell Nova Light" panose="02060303020205020403" pitchFamily="18" charset="0"/>
              </a:rPr>
              <a:t>Scout who sells over $1,500</a:t>
            </a: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4 FREE tickets</a:t>
            </a:r>
          </a:p>
          <a:p>
            <a:pPr marL="285750" indent="-285750">
              <a:buFont typeface="Arial" panose="020B0604020202020204" pitchFamily="34" charset="0"/>
              <a:buChar char="•"/>
            </a:pPr>
            <a:r>
              <a:rPr lang="en-US" i="0" dirty="0">
                <a:solidFill>
                  <a:srgbClr val="000000"/>
                </a:solidFill>
                <a:effectLst/>
                <a:latin typeface="Rockwell Nova Light" panose="02060303020205020403" pitchFamily="18" charset="0"/>
              </a:rPr>
              <a:t>UNO Men’s </a:t>
            </a:r>
            <a:r>
              <a:rPr lang="en-US" dirty="0">
                <a:solidFill>
                  <a:srgbClr val="000000"/>
                </a:solidFill>
                <a:latin typeface="Rockwell Nova Light" panose="02060303020205020403" pitchFamily="18" charset="0"/>
              </a:rPr>
              <a:t>Hockey </a:t>
            </a:r>
            <a:r>
              <a:rPr lang="en-US" i="0" dirty="0">
                <a:solidFill>
                  <a:srgbClr val="000000"/>
                </a:solidFill>
                <a:effectLst/>
                <a:latin typeface="Rockwell Nova Light" panose="02060303020205020403" pitchFamily="18" charset="0"/>
              </a:rPr>
              <a:t>Game</a:t>
            </a: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12/29 at 3PM</a:t>
            </a:r>
          </a:p>
          <a:p>
            <a:pPr marL="285750" indent="-285750">
              <a:buFont typeface="Arial" panose="020B0604020202020204" pitchFamily="34" charset="0"/>
              <a:buChar char="•"/>
            </a:pPr>
            <a:r>
              <a:rPr lang="en-US" i="0" dirty="0">
                <a:solidFill>
                  <a:srgbClr val="000000"/>
                </a:solidFill>
                <a:effectLst/>
                <a:latin typeface="Rockwell Nova Light" panose="02060303020205020403" pitchFamily="18" charset="0"/>
              </a:rPr>
              <a:t>Extra tickets available for purchase, $10 each. </a:t>
            </a: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Must register to attend.</a:t>
            </a:r>
          </a:p>
          <a:p>
            <a:pPr marL="285750" indent="-285750">
              <a:buFont typeface="Arial" panose="020B0604020202020204" pitchFamily="34" charset="0"/>
              <a:buChar char="•"/>
            </a:pPr>
            <a:endParaRPr lang="en-US" dirty="0">
              <a:solidFill>
                <a:srgbClr val="000000"/>
              </a:solidFill>
              <a:latin typeface="Rockwell Nova Light" panose="02060303020205020403" pitchFamily="18" charset="0"/>
            </a:endParaRPr>
          </a:p>
          <a:p>
            <a:r>
              <a:rPr lang="en-US" b="1" i="0" dirty="0">
                <a:solidFill>
                  <a:srgbClr val="000000"/>
                </a:solidFill>
                <a:effectLst/>
                <a:latin typeface="Rockwell Nova Light" panose="02060303020205020403" pitchFamily="18" charset="0"/>
              </a:rPr>
              <a:t>Spin Party: </a:t>
            </a: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Top 50 sellers, who sell over $3K.</a:t>
            </a:r>
          </a:p>
          <a:p>
            <a:pPr marL="285750" indent="-285750">
              <a:buFont typeface="Arial" panose="020B0604020202020204" pitchFamily="34" charset="0"/>
              <a:buChar char="•"/>
            </a:pPr>
            <a:r>
              <a:rPr lang="en-US" i="0" dirty="0">
                <a:solidFill>
                  <a:srgbClr val="000000"/>
                </a:solidFill>
                <a:effectLst/>
                <a:latin typeface="Rockwell Nova Light" panose="02060303020205020403" pitchFamily="18" charset="0"/>
              </a:rPr>
              <a:t>A spin is earned for every $3K sold per </a:t>
            </a:r>
            <a:r>
              <a:rPr lang="en-US" dirty="0">
                <a:solidFill>
                  <a:srgbClr val="000000"/>
                </a:solidFill>
                <a:latin typeface="Rockwell Nova Light" panose="02060303020205020403" pitchFamily="18" charset="0"/>
              </a:rPr>
              <a:t>Scout.</a:t>
            </a:r>
          </a:p>
          <a:p>
            <a:pPr marL="285750" indent="-285750">
              <a:buFont typeface="Arial" panose="020B0604020202020204" pitchFamily="34" charset="0"/>
              <a:buChar char="•"/>
            </a:pPr>
            <a:r>
              <a:rPr lang="en-US" i="0" dirty="0">
                <a:solidFill>
                  <a:srgbClr val="000000"/>
                </a:solidFill>
                <a:effectLst/>
                <a:latin typeface="Rockwell Nova Light" panose="02060303020205020403" pitchFamily="18" charset="0"/>
              </a:rPr>
              <a:t>Date TBD</a:t>
            </a:r>
            <a:endParaRPr lang="en-US" dirty="0">
              <a:solidFill>
                <a:srgbClr val="000000"/>
              </a:solidFill>
              <a:latin typeface="Rockwell Nova Light" panose="02060303020205020403" pitchFamily="18" charset="0"/>
            </a:endParaRP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Each spin earns a prize like electronics, a nerf gun, gift cards, etc.</a:t>
            </a:r>
          </a:p>
        </p:txBody>
      </p:sp>
      <p:sp>
        <p:nvSpPr>
          <p:cNvPr id="12" name="Rectangle 1">
            <a:extLst>
              <a:ext uri="{FF2B5EF4-FFF2-40B4-BE49-F238E27FC236}">
                <a16:creationId xmlns:a16="http://schemas.microsoft.com/office/drawing/2014/main" id="{26A3C5BD-9A5B-814A-BC72-EFC928A79548}"/>
              </a:ext>
            </a:extLst>
          </p:cNvPr>
          <p:cNvSpPr>
            <a:spLocks noChangeArrowheads="1"/>
          </p:cNvSpPr>
          <p:nvPr/>
        </p:nvSpPr>
        <p:spPr bwMode="auto">
          <a:xfrm>
            <a:off x="838200" y="2903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descr="Buy University of Nebraska - Omaha Mavericks Mens Hockey Tickets |  2024-2025 Event Dates &amp; Schedule | Ticketmaster.com">
            <a:extLst>
              <a:ext uri="{FF2B5EF4-FFF2-40B4-BE49-F238E27FC236}">
                <a16:creationId xmlns:a16="http://schemas.microsoft.com/office/drawing/2014/main" id="{4C7868BD-EB28-4435-C2D9-6385C77DA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192" y="1841920"/>
            <a:ext cx="2731457" cy="18223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wheel of fortune with writing on it&#10;&#10;Description automatically generated">
            <a:extLst>
              <a:ext uri="{FF2B5EF4-FFF2-40B4-BE49-F238E27FC236}">
                <a16:creationId xmlns:a16="http://schemas.microsoft.com/office/drawing/2014/main" id="{B381F6DE-FABD-2685-8E7E-38E7403A97AD}"/>
              </a:ext>
            </a:extLst>
          </p:cNvPr>
          <p:cNvPicPr>
            <a:picLocks noChangeAspect="1"/>
          </p:cNvPicPr>
          <p:nvPr/>
        </p:nvPicPr>
        <p:blipFill rotWithShape="1">
          <a:blip r:embed="rId5">
            <a:extLst>
              <a:ext uri="{28A0092B-C50C-407E-A947-70E740481C1C}">
                <a14:useLocalDpi xmlns:a14="http://schemas.microsoft.com/office/drawing/2010/main" val="0"/>
              </a:ext>
            </a:extLst>
          </a:blip>
          <a:srcRect t="7912" b="32600"/>
          <a:stretch/>
        </p:blipFill>
        <p:spPr>
          <a:xfrm>
            <a:off x="8956926" y="3196873"/>
            <a:ext cx="1976270" cy="2610204"/>
          </a:xfrm>
          <a:prstGeom prst="rect">
            <a:avLst/>
          </a:prstGeom>
        </p:spPr>
      </p:pic>
    </p:spTree>
    <p:extLst>
      <p:ext uri="{BB962C8B-B14F-4D97-AF65-F5344CB8AC3E}">
        <p14:creationId xmlns:p14="http://schemas.microsoft.com/office/powerpoint/2010/main" val="1770372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ictures on red ropes&#10;&#10;Description automatically generated">
            <a:extLst>
              <a:ext uri="{FF2B5EF4-FFF2-40B4-BE49-F238E27FC236}">
                <a16:creationId xmlns:a16="http://schemas.microsoft.com/office/drawing/2014/main" id="{9CF0EF22-4D1D-A3B2-E06A-4D322153A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5F7C756-67A0-1867-5B10-8D1970FDD88C}"/>
              </a:ext>
            </a:extLst>
          </p:cNvPr>
          <p:cNvSpPr txBox="1"/>
          <p:nvPr/>
        </p:nvSpPr>
        <p:spPr>
          <a:xfrm>
            <a:off x="3236358" y="2828835"/>
            <a:ext cx="6098142" cy="1200329"/>
          </a:xfrm>
          <a:prstGeom prst="rect">
            <a:avLst/>
          </a:prstGeom>
          <a:noFill/>
        </p:spPr>
        <p:txBody>
          <a:bodyPr wrap="square" rtlCol="0">
            <a:spAutoFit/>
          </a:bodyPr>
          <a:lstStyle/>
          <a:p>
            <a:pPr algn="ctr"/>
            <a:r>
              <a:rPr lang="en-US" sz="7200" b="1" dirty="0">
                <a:latin typeface="Rockwell Nova Light" panose="02060303020205020403" pitchFamily="18" charset="0"/>
              </a:rPr>
              <a:t>Tips &amp; Tricks</a:t>
            </a:r>
          </a:p>
        </p:txBody>
      </p:sp>
    </p:spTree>
    <p:extLst>
      <p:ext uri="{BB962C8B-B14F-4D97-AF65-F5344CB8AC3E}">
        <p14:creationId xmlns:p14="http://schemas.microsoft.com/office/powerpoint/2010/main" val="2345348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rectangle with a border&#10;&#10;Description automatically generated">
            <a:extLst>
              <a:ext uri="{FF2B5EF4-FFF2-40B4-BE49-F238E27FC236}">
                <a16:creationId xmlns:a16="http://schemas.microsoft.com/office/drawing/2014/main" id="{132C1A1C-3F40-EC1E-4B7B-47D38BC11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2" y="763588"/>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Tips &amp; Tricks</a:t>
            </a:r>
          </a:p>
        </p:txBody>
      </p:sp>
      <p:sp>
        <p:nvSpPr>
          <p:cNvPr id="4" name="TextBox 3">
            <a:extLst>
              <a:ext uri="{FF2B5EF4-FFF2-40B4-BE49-F238E27FC236}">
                <a16:creationId xmlns:a16="http://schemas.microsoft.com/office/drawing/2014/main" id="{528C37A1-F0B2-845A-4DA8-C36A13A78480}"/>
              </a:ext>
            </a:extLst>
          </p:cNvPr>
          <p:cNvSpPr txBox="1"/>
          <p:nvPr/>
        </p:nvSpPr>
        <p:spPr>
          <a:xfrm>
            <a:off x="1074025" y="1831380"/>
            <a:ext cx="10043947" cy="4985980"/>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Rockwell Nova Light" panose="02060303020205020403" pitchFamily="18" charset="0"/>
              </a:rPr>
              <a:t>If you are having issues placing an order, confirm you are on the correct year and selected the delivery location.</a:t>
            </a:r>
          </a:p>
          <a:p>
            <a:pPr marL="285750" indent="-285750">
              <a:buFont typeface="Arial" panose="020B0604020202020204" pitchFamily="34" charset="0"/>
              <a:buChar char="•"/>
            </a:pPr>
            <a:r>
              <a:rPr lang="en-US" sz="2000" dirty="0">
                <a:latin typeface="Rockwell Nova Light" panose="02060303020205020403" pitchFamily="18" charset="0"/>
              </a:rPr>
              <a:t>If you receive a damaged case or damaged bag, please take pictures and email to </a:t>
            </a:r>
            <a:r>
              <a:rPr lang="en-US" sz="2000" dirty="0">
                <a:latin typeface="Rockwell Nova Light" panose="02060303020205020403" pitchFamily="18" charset="0"/>
                <a:hlinkClick r:id="rId3"/>
              </a:rPr>
              <a:t>mac@scouting.org</a:t>
            </a:r>
            <a:r>
              <a:rPr lang="en-US" sz="2000" dirty="0">
                <a:latin typeface="Rockwell Nova Light" panose="02060303020205020403" pitchFamily="18" charset="0"/>
              </a:rPr>
              <a:t>. You will have the damaged items removed from your invoice. </a:t>
            </a:r>
          </a:p>
          <a:p>
            <a:pPr marL="285750" indent="-285750">
              <a:buFont typeface="Arial" panose="020B0604020202020204" pitchFamily="34" charset="0"/>
              <a:buChar char="•"/>
            </a:pPr>
            <a:r>
              <a:rPr lang="en-US" sz="2000" dirty="0">
                <a:latin typeface="Rockwell Nova Light" panose="02060303020205020403" pitchFamily="18" charset="0"/>
              </a:rPr>
              <a:t>Following our social media is a great way to stay up to date on information</a:t>
            </a:r>
          </a:p>
          <a:p>
            <a:pPr marL="742950" lvl="1" indent="-285750">
              <a:buFont typeface="Arial" panose="020B0604020202020204" pitchFamily="34" charset="0"/>
              <a:buChar char="•"/>
            </a:pPr>
            <a:r>
              <a:rPr lang="en-US" sz="2000" dirty="0">
                <a:latin typeface="Rockwell Nova Light" panose="02060303020205020403" pitchFamily="18" charset="0"/>
              </a:rPr>
              <a:t>BOTH your District and the Council pages</a:t>
            </a:r>
          </a:p>
          <a:p>
            <a:pPr marL="285750" indent="-285750">
              <a:buFont typeface="Arial" panose="020B0604020202020204" pitchFamily="34" charset="0"/>
              <a:buChar char="•"/>
            </a:pPr>
            <a:r>
              <a:rPr lang="en-US" sz="2000" dirty="0">
                <a:latin typeface="Rockwell Nova Light" panose="02060303020205020403" pitchFamily="18" charset="0"/>
              </a:rPr>
              <a:t>Please make sure you have </a:t>
            </a:r>
            <a:r>
              <a:rPr lang="en-US" sz="2000" dirty="0">
                <a:latin typeface="Rockwell Nova Light" panose="02060303020205020403" pitchFamily="18" charset="0"/>
                <a:hlinkClick r:id="rId3"/>
              </a:rPr>
              <a:t>MAC@Scouting.org</a:t>
            </a:r>
            <a:r>
              <a:rPr lang="en-US" sz="2000" dirty="0">
                <a:latin typeface="Rockwell Nova Light" panose="02060303020205020403" pitchFamily="18" charset="0"/>
              </a:rPr>
              <a:t> and </a:t>
            </a:r>
            <a:r>
              <a:rPr lang="en-US" sz="2000" dirty="0">
                <a:latin typeface="Rockwell Nova Light" panose="02060303020205020403" pitchFamily="18" charset="0"/>
                <a:hlinkClick r:id="rId3"/>
              </a:rPr>
              <a:t>Popcorn@MacScouts.org</a:t>
            </a:r>
            <a:r>
              <a:rPr lang="en-US" sz="2000" dirty="0">
                <a:latin typeface="Rockwell Nova Light" panose="02060303020205020403" pitchFamily="18" charset="0"/>
              </a:rPr>
              <a:t> as approved emails.</a:t>
            </a:r>
          </a:p>
          <a:p>
            <a:pPr marL="742950" lvl="1" indent="-285750">
              <a:buFont typeface="Arial" panose="020B0604020202020204" pitchFamily="34" charset="0"/>
              <a:buChar char="•"/>
            </a:pPr>
            <a:r>
              <a:rPr lang="en-US" sz="2000" dirty="0">
                <a:latin typeface="Rockwell Nova Light" panose="02060303020205020403" pitchFamily="18" charset="0"/>
              </a:rPr>
              <a:t>Make sure you have your district kernels email approved as well</a:t>
            </a:r>
          </a:p>
          <a:p>
            <a:pPr marL="285750" indent="-285750">
              <a:buFont typeface="Arial" panose="020B0604020202020204" pitchFamily="34" charset="0"/>
              <a:buChar char="•"/>
            </a:pPr>
            <a:r>
              <a:rPr lang="en-US" sz="2000" dirty="0">
                <a:latin typeface="Rockwell Nova Light" panose="02060303020205020403" pitchFamily="18" charset="0"/>
              </a:rPr>
              <a:t>Again, it’s just popcorn and it’s just Scouting. Everything is fixable!</a:t>
            </a:r>
          </a:p>
          <a:p>
            <a:pPr marL="285750" indent="-285750">
              <a:buFont typeface="Arial" panose="020B0604020202020204" pitchFamily="34" charset="0"/>
              <a:buChar char="•"/>
            </a:pPr>
            <a:r>
              <a:rPr lang="en-US" sz="2000" dirty="0">
                <a:latin typeface="Rockwell Nova Light" panose="02060303020205020403" pitchFamily="18" charset="0"/>
              </a:rPr>
              <a:t>Open communication is key – unit level, district level, council level</a:t>
            </a:r>
          </a:p>
          <a:p>
            <a:pPr marL="742950" lvl="1" indent="-285750">
              <a:buFont typeface="Arial" panose="020B0604020202020204" pitchFamily="34" charset="0"/>
              <a:buChar char="•"/>
            </a:pPr>
            <a:r>
              <a:rPr lang="en-US" sz="2000" dirty="0">
                <a:latin typeface="Rockwell Nova Light" panose="02060303020205020403" pitchFamily="18" charset="0"/>
              </a:rPr>
              <a:t>We can’t fix what we don’t know about</a:t>
            </a:r>
          </a:p>
          <a:p>
            <a:pPr marL="285750" indent="-285750">
              <a:buFont typeface="Arial" panose="020B0604020202020204" pitchFamily="34" charset="0"/>
              <a:buChar char="•"/>
            </a:pPr>
            <a:r>
              <a:rPr lang="en-US" sz="2000" dirty="0">
                <a:latin typeface="Rockwell Nova Light" panose="02060303020205020403" pitchFamily="18" charset="0"/>
              </a:rPr>
              <a:t>The TE “Training Tab” has a ton of great resources, especially for “logistical/system” questions</a:t>
            </a:r>
          </a:p>
          <a:p>
            <a:endParaRPr lang="en-US" b="1" dirty="0">
              <a:latin typeface="Rockwell Nova Light" panose="02060303020205020403" pitchFamily="18" charset="0"/>
            </a:endParaRPr>
          </a:p>
        </p:txBody>
      </p:sp>
    </p:spTree>
    <p:extLst>
      <p:ext uri="{BB962C8B-B14F-4D97-AF65-F5344CB8AC3E}">
        <p14:creationId xmlns:p14="http://schemas.microsoft.com/office/powerpoint/2010/main" val="563413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ictures on red ropes&#10;&#10;Description automatically generated">
            <a:extLst>
              <a:ext uri="{FF2B5EF4-FFF2-40B4-BE49-F238E27FC236}">
                <a16:creationId xmlns:a16="http://schemas.microsoft.com/office/drawing/2014/main" id="{A7A4BB5A-C344-5C58-32E6-818CADEFB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5F7C756-67A0-1867-5B10-8D1970FDD88C}"/>
              </a:ext>
            </a:extLst>
          </p:cNvPr>
          <p:cNvSpPr txBox="1"/>
          <p:nvPr/>
        </p:nvSpPr>
        <p:spPr>
          <a:xfrm>
            <a:off x="1750458" y="2274838"/>
            <a:ext cx="9014934" cy="2308324"/>
          </a:xfrm>
          <a:prstGeom prst="rect">
            <a:avLst/>
          </a:prstGeom>
          <a:noFill/>
        </p:spPr>
        <p:txBody>
          <a:bodyPr wrap="square" rtlCol="0">
            <a:spAutoFit/>
          </a:bodyPr>
          <a:lstStyle/>
          <a:p>
            <a:pPr algn="ctr"/>
            <a:r>
              <a:rPr lang="en-US" sz="7200" b="1" dirty="0">
                <a:latin typeface="Rockwell Nova Light" panose="02060303020205020403" pitchFamily="18" charset="0"/>
              </a:rPr>
              <a:t>Taking this Back to Your Unit</a:t>
            </a:r>
          </a:p>
        </p:txBody>
      </p:sp>
    </p:spTree>
    <p:extLst>
      <p:ext uri="{BB962C8B-B14F-4D97-AF65-F5344CB8AC3E}">
        <p14:creationId xmlns:p14="http://schemas.microsoft.com/office/powerpoint/2010/main" val="3561211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rectangle with a border&#10;&#10;Description automatically generated">
            <a:extLst>
              <a:ext uri="{FF2B5EF4-FFF2-40B4-BE49-F238E27FC236}">
                <a16:creationId xmlns:a16="http://schemas.microsoft.com/office/drawing/2014/main" id="{63B9E6ED-7D09-852C-2415-A2206FBFA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981074" y="730465"/>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Steps for a Successful Sale</a:t>
            </a:r>
          </a:p>
        </p:txBody>
      </p:sp>
      <p:sp>
        <p:nvSpPr>
          <p:cNvPr id="4" name="TextBox 3">
            <a:extLst>
              <a:ext uri="{FF2B5EF4-FFF2-40B4-BE49-F238E27FC236}">
                <a16:creationId xmlns:a16="http://schemas.microsoft.com/office/drawing/2014/main" id="{F8B80DC1-B762-9ABA-A6DE-0999FB56AF01}"/>
              </a:ext>
            </a:extLst>
          </p:cNvPr>
          <p:cNvSpPr txBox="1"/>
          <p:nvPr/>
        </p:nvSpPr>
        <p:spPr>
          <a:xfrm>
            <a:off x="1219200" y="1653795"/>
            <a:ext cx="9010650" cy="2708434"/>
          </a:xfrm>
          <a:prstGeom prst="rect">
            <a:avLst/>
          </a:prstGeom>
          <a:noFill/>
        </p:spPr>
        <p:txBody>
          <a:bodyPr wrap="square">
            <a:spAutoFit/>
          </a:bodyPr>
          <a:lstStyle/>
          <a:p>
            <a:r>
              <a:rPr lang="en-US" sz="1700" b="1" dirty="0">
                <a:latin typeface="Rockwell Nova Light" panose="02060303020205020403" pitchFamily="18" charset="0"/>
              </a:rPr>
              <a:t>Step 1: Unit Leader Preparation</a:t>
            </a:r>
          </a:p>
          <a:p>
            <a:pPr marL="285750" indent="-285750">
              <a:buFont typeface="Arial" panose="020B0604020202020204" pitchFamily="34" charset="0"/>
              <a:buChar char="•"/>
            </a:pPr>
            <a:r>
              <a:rPr lang="en-US" sz="1700" dirty="0">
                <a:latin typeface="Rockwell Nova Light" panose="02060303020205020403" pitchFamily="18" charset="0"/>
              </a:rPr>
              <a:t>Attend Council Training (woohoo! You’re already crushing this!)</a:t>
            </a:r>
          </a:p>
          <a:p>
            <a:pPr marL="285750" indent="-285750">
              <a:buFont typeface="Arial" panose="020B0604020202020204" pitchFamily="34" charset="0"/>
              <a:buChar char="•"/>
            </a:pPr>
            <a:r>
              <a:rPr lang="en-US" sz="1700" dirty="0">
                <a:latin typeface="Rockwell Nova Light" panose="02060303020205020403" pitchFamily="18" charset="0"/>
              </a:rPr>
              <a:t>Attend a TE Webinar and their Training Tab</a:t>
            </a:r>
          </a:p>
          <a:p>
            <a:pPr marL="285750" indent="-285750">
              <a:buFont typeface="Arial" panose="020B0604020202020204" pitchFamily="34" charset="0"/>
              <a:buChar char="•"/>
            </a:pPr>
            <a:r>
              <a:rPr lang="en-US" sz="1700" dirty="0">
                <a:latin typeface="Rockwell Nova Light" panose="02060303020205020403" pitchFamily="18" charset="0"/>
              </a:rPr>
              <a:t>Plan your program year and budget. Use this to then set your Popcorn goal.</a:t>
            </a:r>
          </a:p>
          <a:p>
            <a:pPr marL="285750" indent="-285750">
              <a:buFont typeface="Arial" panose="020B0604020202020204" pitchFamily="34" charset="0"/>
              <a:buChar char="•"/>
            </a:pPr>
            <a:r>
              <a:rPr lang="en-US" sz="1700" dirty="0">
                <a:latin typeface="Rockwell Nova Light" panose="02060303020205020403" pitchFamily="18" charset="0"/>
              </a:rPr>
              <a:t>Reserve your storefronts or storefront claims</a:t>
            </a:r>
          </a:p>
          <a:p>
            <a:pPr marL="285750" indent="-285750">
              <a:buFont typeface="Arial" panose="020B0604020202020204" pitchFamily="34" charset="0"/>
              <a:buChar char="•"/>
            </a:pPr>
            <a:r>
              <a:rPr lang="en-US" sz="1700" dirty="0">
                <a:latin typeface="Rockwell Nova Light" panose="02060303020205020403" pitchFamily="18" charset="0"/>
              </a:rPr>
              <a:t>Obtain supplies needed:</a:t>
            </a:r>
          </a:p>
          <a:p>
            <a:pPr marL="742950" lvl="1" indent="-285750">
              <a:buFont typeface="Arial" panose="020B0604020202020204" pitchFamily="34" charset="0"/>
              <a:buChar char="•"/>
            </a:pPr>
            <a:r>
              <a:rPr lang="en-US" sz="1700" dirty="0">
                <a:latin typeface="Rockwell Nova Light" panose="02060303020205020403" pitchFamily="18" charset="0"/>
              </a:rPr>
              <a:t>Square readers</a:t>
            </a:r>
          </a:p>
          <a:p>
            <a:pPr marL="742950" lvl="1" indent="-285750">
              <a:buFont typeface="Arial" panose="020B0604020202020204" pitchFamily="34" charset="0"/>
              <a:buChar char="•"/>
            </a:pPr>
            <a:r>
              <a:rPr lang="en-US" sz="1700" dirty="0">
                <a:latin typeface="Rockwell Nova Light" panose="02060303020205020403" pitchFamily="18" charset="0"/>
              </a:rPr>
              <a:t>Storefront supplies (tablecloth, product, cash bag, </a:t>
            </a:r>
            <a:r>
              <a:rPr lang="en-US" sz="1700" dirty="0" err="1">
                <a:latin typeface="Rockwell Nova Light" panose="02060303020205020403" pitchFamily="18" charset="0"/>
              </a:rPr>
              <a:t>etc</a:t>
            </a:r>
            <a:r>
              <a:rPr lang="en-US" sz="1700" dirty="0">
                <a:latin typeface="Rockwell Nova Light" panose="02060303020205020403" pitchFamily="18" charset="0"/>
              </a:rPr>
              <a:t>)</a:t>
            </a:r>
          </a:p>
          <a:p>
            <a:pPr marL="742950" lvl="1" indent="-285750">
              <a:buFont typeface="Arial" panose="020B0604020202020204" pitchFamily="34" charset="0"/>
              <a:buChar char="•"/>
            </a:pPr>
            <a:r>
              <a:rPr lang="en-US" sz="1700" dirty="0">
                <a:latin typeface="Rockwell Nova Light" panose="02060303020205020403" pitchFamily="18" charset="0"/>
              </a:rPr>
              <a:t>Unit incentives/fun!</a:t>
            </a:r>
          </a:p>
          <a:p>
            <a:pPr marL="285750" indent="-285750">
              <a:buFont typeface="Arial" panose="020B0604020202020204" pitchFamily="34" charset="0"/>
              <a:buChar char="•"/>
            </a:pPr>
            <a:r>
              <a:rPr lang="en-US" sz="1700" dirty="0">
                <a:latin typeface="Rockwell Nova Light" panose="02060303020205020403" pitchFamily="18" charset="0"/>
              </a:rPr>
              <a:t>Plan and prepare for your Unit Kick Off! – </a:t>
            </a:r>
          </a:p>
        </p:txBody>
      </p:sp>
      <p:sp>
        <p:nvSpPr>
          <p:cNvPr id="8" name="TextBox 7">
            <a:extLst>
              <a:ext uri="{FF2B5EF4-FFF2-40B4-BE49-F238E27FC236}">
                <a16:creationId xmlns:a16="http://schemas.microsoft.com/office/drawing/2014/main" id="{FD39952C-79F0-9D74-E32C-4E4B7E09FE56}"/>
              </a:ext>
            </a:extLst>
          </p:cNvPr>
          <p:cNvSpPr txBox="1"/>
          <p:nvPr/>
        </p:nvSpPr>
        <p:spPr>
          <a:xfrm>
            <a:off x="1095707" y="4447253"/>
            <a:ext cx="9877093" cy="2185214"/>
          </a:xfrm>
          <a:prstGeom prst="rect">
            <a:avLst/>
          </a:prstGeom>
          <a:noFill/>
        </p:spPr>
        <p:txBody>
          <a:bodyPr wrap="square">
            <a:spAutoFit/>
          </a:bodyPr>
          <a:lstStyle/>
          <a:p>
            <a:r>
              <a:rPr lang="en-US" sz="1700" b="1" dirty="0">
                <a:latin typeface="Rockwell Nova Light" panose="02060303020205020403" pitchFamily="18" charset="0"/>
              </a:rPr>
              <a:t>Step 2: Prepare your Scouts &amp; Families</a:t>
            </a:r>
          </a:p>
          <a:p>
            <a:pPr marL="285750" indent="-285750">
              <a:buFont typeface="Arial" panose="020B0604020202020204" pitchFamily="34" charset="0"/>
              <a:buChar char="•"/>
            </a:pPr>
            <a:r>
              <a:rPr lang="en-US" sz="1700" dirty="0">
                <a:latin typeface="Rockwell Nova Light" panose="02060303020205020403" pitchFamily="18" charset="0"/>
              </a:rPr>
              <a:t>Encourage all Scouts to download the TE App</a:t>
            </a:r>
          </a:p>
          <a:p>
            <a:pPr marL="742950" lvl="1" indent="-285750">
              <a:buFont typeface="Arial" panose="020B0604020202020204" pitchFamily="34" charset="0"/>
              <a:buChar char="•"/>
            </a:pPr>
            <a:r>
              <a:rPr lang="en-US" sz="1700" dirty="0">
                <a:latin typeface="Rockwell Nova Light" panose="02060303020205020403" pitchFamily="18" charset="0"/>
              </a:rPr>
              <a:t>EACH scout should have their OWN registration</a:t>
            </a:r>
          </a:p>
          <a:p>
            <a:pPr marL="285750" indent="-285750">
              <a:buFont typeface="Arial" panose="020B0604020202020204" pitchFamily="34" charset="0"/>
              <a:buChar char="•"/>
            </a:pPr>
            <a:r>
              <a:rPr lang="en-US" sz="1700" dirty="0">
                <a:latin typeface="Rockwell Nova Light" panose="02060303020205020403" pitchFamily="18" charset="0"/>
              </a:rPr>
              <a:t>Encourage Scouts to review the training tab</a:t>
            </a:r>
          </a:p>
          <a:p>
            <a:pPr marL="285750" indent="-285750">
              <a:buFont typeface="Arial" panose="020B0604020202020204" pitchFamily="34" charset="0"/>
              <a:buChar char="•"/>
            </a:pPr>
            <a:r>
              <a:rPr lang="en-US" sz="1700" dirty="0">
                <a:latin typeface="Rockwell Nova Light" panose="02060303020205020403" pitchFamily="18" charset="0"/>
              </a:rPr>
              <a:t>Motivate with incentives and how funds will be used</a:t>
            </a:r>
          </a:p>
          <a:p>
            <a:pPr marL="285750" indent="-285750">
              <a:buFont typeface="Arial" panose="020B0604020202020204" pitchFamily="34" charset="0"/>
              <a:buChar char="•"/>
            </a:pPr>
            <a:r>
              <a:rPr lang="en-US" sz="1700" dirty="0">
                <a:latin typeface="Rockwell Nova Light" panose="02060303020205020403" pitchFamily="18" charset="0"/>
              </a:rPr>
              <a:t>Communicate key dates and stay excited throughout the sale</a:t>
            </a:r>
          </a:p>
          <a:p>
            <a:pPr marL="285750" indent="-285750">
              <a:buFont typeface="Arial" panose="020B0604020202020204" pitchFamily="34" charset="0"/>
              <a:buChar char="•"/>
            </a:pPr>
            <a:r>
              <a:rPr lang="en-US" sz="1700" dirty="0">
                <a:latin typeface="Rockwell Nova Light" panose="02060303020205020403" pitchFamily="18" charset="0"/>
              </a:rPr>
              <a:t>Educate your families, new and returning, about what the popcorn sale is, how it works, what to expect, etc.</a:t>
            </a:r>
          </a:p>
        </p:txBody>
      </p:sp>
    </p:spTree>
    <p:extLst>
      <p:ext uri="{BB962C8B-B14F-4D97-AF65-F5344CB8AC3E}">
        <p14:creationId xmlns:p14="http://schemas.microsoft.com/office/powerpoint/2010/main" val="3957610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ictures on red ropes&#10;&#10;Description automatically generated">
            <a:extLst>
              <a:ext uri="{FF2B5EF4-FFF2-40B4-BE49-F238E27FC236}">
                <a16:creationId xmlns:a16="http://schemas.microsoft.com/office/drawing/2014/main" id="{FADEF50C-2415-8B58-54F2-4E8172599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5F7C756-67A0-1867-5B10-8D1970FDD88C}"/>
              </a:ext>
            </a:extLst>
          </p:cNvPr>
          <p:cNvSpPr txBox="1"/>
          <p:nvPr/>
        </p:nvSpPr>
        <p:spPr>
          <a:xfrm>
            <a:off x="1990725" y="2274838"/>
            <a:ext cx="9014934" cy="2308324"/>
          </a:xfrm>
          <a:prstGeom prst="rect">
            <a:avLst/>
          </a:prstGeom>
          <a:noFill/>
        </p:spPr>
        <p:txBody>
          <a:bodyPr wrap="square" rtlCol="0">
            <a:spAutoFit/>
          </a:bodyPr>
          <a:lstStyle/>
          <a:p>
            <a:pPr algn="ctr"/>
            <a:r>
              <a:rPr lang="en-US" sz="7200" b="1" dirty="0">
                <a:latin typeface="Rockwell Nova Light" panose="02060303020205020403" pitchFamily="18" charset="0"/>
              </a:rPr>
              <a:t>Welcome to </a:t>
            </a:r>
            <a:br>
              <a:rPr lang="en-US" sz="7200" b="1" dirty="0">
                <a:latin typeface="Rockwell Nova Light" panose="02060303020205020403" pitchFamily="18" charset="0"/>
              </a:rPr>
            </a:br>
            <a:r>
              <a:rPr lang="en-US" sz="7200" b="1" dirty="0">
                <a:latin typeface="Rockwell Nova Light" panose="02060303020205020403" pitchFamily="18" charset="0"/>
              </a:rPr>
              <a:t>Mission </a:t>
            </a:r>
            <a:r>
              <a:rPr lang="en-US" sz="7200" b="1" dirty="0" err="1">
                <a:latin typeface="Rockwell Nova Light" panose="02060303020205020403" pitchFamily="18" charset="0"/>
              </a:rPr>
              <a:t>Popable</a:t>
            </a:r>
            <a:endParaRPr lang="en-US" sz="7200" b="1" dirty="0">
              <a:latin typeface="Rockwell Nova Light" panose="02060303020205020403" pitchFamily="18" charset="0"/>
            </a:endParaRPr>
          </a:p>
        </p:txBody>
      </p:sp>
    </p:spTree>
    <p:extLst>
      <p:ext uri="{BB962C8B-B14F-4D97-AF65-F5344CB8AC3E}">
        <p14:creationId xmlns:p14="http://schemas.microsoft.com/office/powerpoint/2010/main" val="2328633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le with a border&#10;&#10;Description automatically generated">
            <a:extLst>
              <a:ext uri="{FF2B5EF4-FFF2-40B4-BE49-F238E27FC236}">
                <a16:creationId xmlns:a16="http://schemas.microsoft.com/office/drawing/2014/main" id="{15911743-8F5D-D10B-C0CC-35AD1A12D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0C78005-7174-64F7-6523-C15249609B13}"/>
              </a:ext>
            </a:extLst>
          </p:cNvPr>
          <p:cNvSpPr txBox="1"/>
          <p:nvPr/>
        </p:nvSpPr>
        <p:spPr>
          <a:xfrm>
            <a:off x="1404807" y="697407"/>
            <a:ext cx="9991986" cy="923330"/>
          </a:xfrm>
          <a:prstGeom prst="rect">
            <a:avLst/>
          </a:prstGeom>
          <a:noFill/>
        </p:spPr>
        <p:txBody>
          <a:bodyPr wrap="square">
            <a:spAutoFit/>
          </a:bodyPr>
          <a:lstStyle/>
          <a:p>
            <a:pPr algn="ctr"/>
            <a:r>
              <a:rPr lang="en-US" sz="5400" b="1" dirty="0">
                <a:latin typeface="Rockwell Nova Light" panose="02060303020205020403" pitchFamily="18" charset="0"/>
              </a:rPr>
              <a:t>Steps for a Successful Sale</a:t>
            </a:r>
          </a:p>
        </p:txBody>
      </p:sp>
      <p:sp>
        <p:nvSpPr>
          <p:cNvPr id="6" name="TextBox 5">
            <a:extLst>
              <a:ext uri="{FF2B5EF4-FFF2-40B4-BE49-F238E27FC236}">
                <a16:creationId xmlns:a16="http://schemas.microsoft.com/office/drawing/2014/main" id="{0F4CF108-6C41-B4FA-1219-57B61CB68E5E}"/>
              </a:ext>
            </a:extLst>
          </p:cNvPr>
          <p:cNvSpPr txBox="1"/>
          <p:nvPr/>
        </p:nvSpPr>
        <p:spPr>
          <a:xfrm>
            <a:off x="1191985" y="1744860"/>
            <a:ext cx="9571265" cy="2585323"/>
          </a:xfrm>
          <a:prstGeom prst="rect">
            <a:avLst/>
          </a:prstGeom>
          <a:noFill/>
        </p:spPr>
        <p:txBody>
          <a:bodyPr wrap="square">
            <a:spAutoFit/>
          </a:bodyPr>
          <a:lstStyle/>
          <a:p>
            <a:r>
              <a:rPr lang="en-US" sz="1800" b="1" dirty="0">
                <a:latin typeface="Rockwell Nova Light" panose="02060303020205020403" pitchFamily="18" charset="0"/>
              </a:rPr>
              <a:t>Step 3: Hold Unit Kick Off</a:t>
            </a:r>
          </a:p>
          <a:p>
            <a:pPr marL="285750" indent="-285750">
              <a:buFont typeface="Arial" panose="020B0604020202020204" pitchFamily="34" charset="0"/>
              <a:buChar char="•"/>
            </a:pPr>
            <a:r>
              <a:rPr lang="en-US" dirty="0">
                <a:latin typeface="Rockwell Nova Light" panose="02060303020205020403" pitchFamily="18" charset="0"/>
              </a:rPr>
              <a:t>Make it fun! Get excited and use the theme (Mission </a:t>
            </a:r>
            <a:r>
              <a:rPr lang="en-US" dirty="0" err="1">
                <a:latin typeface="Rockwell Nova Light" panose="02060303020205020403" pitchFamily="18" charset="0"/>
              </a:rPr>
              <a:t>Popable</a:t>
            </a:r>
            <a:r>
              <a:rPr lang="en-US" dirty="0">
                <a:latin typeface="Rockwell Nova Light" panose="02060303020205020403" pitchFamily="18" charset="0"/>
              </a:rPr>
              <a:t>!)</a:t>
            </a:r>
          </a:p>
          <a:p>
            <a:pPr marL="285750" indent="-285750">
              <a:buFont typeface="Arial" panose="020B0604020202020204" pitchFamily="34" charset="0"/>
              <a:buChar char="•"/>
            </a:pPr>
            <a:r>
              <a:rPr lang="en-US" dirty="0">
                <a:latin typeface="Rockwell Nova Light" panose="02060303020205020403" pitchFamily="18" charset="0"/>
              </a:rPr>
              <a:t>Set stretch goals – as a unit AND per Scout!</a:t>
            </a:r>
          </a:p>
          <a:p>
            <a:pPr marL="285750" indent="-285750">
              <a:buFont typeface="Arial" panose="020B0604020202020204" pitchFamily="34" charset="0"/>
              <a:buChar char="•"/>
            </a:pPr>
            <a:r>
              <a:rPr lang="en-US" dirty="0">
                <a:latin typeface="Rockwell Nova Light" panose="02060303020205020403" pitchFamily="18" charset="0"/>
              </a:rPr>
              <a:t>Have a help station for any questions about the sale or the app</a:t>
            </a:r>
          </a:p>
          <a:p>
            <a:pPr marL="285750" indent="-285750">
              <a:buFont typeface="Arial" panose="020B0604020202020204" pitchFamily="34" charset="0"/>
              <a:buChar char="•"/>
            </a:pPr>
            <a:r>
              <a:rPr lang="en-US" dirty="0">
                <a:latin typeface="Rockwell Nova Light" panose="02060303020205020403" pitchFamily="18" charset="0"/>
              </a:rPr>
              <a:t>Talk about prizes – unit prizes, district prizes, council prizes and TE prizes! </a:t>
            </a:r>
          </a:p>
          <a:p>
            <a:pPr marL="285750" indent="-285750">
              <a:buFont typeface="Arial" panose="020B0604020202020204" pitchFamily="34" charset="0"/>
              <a:buChar char="•"/>
            </a:pPr>
            <a:r>
              <a:rPr lang="en-US" dirty="0">
                <a:latin typeface="Rockwell Nova Light" panose="02060303020205020403" pitchFamily="18" charset="0"/>
              </a:rPr>
              <a:t>Role play and let the Scouts practice going door to door, asking for a sale at a storefront, etc.</a:t>
            </a:r>
          </a:p>
          <a:p>
            <a:pPr marL="285750" indent="-285750">
              <a:buFont typeface="Arial" panose="020B0604020202020204" pitchFamily="34" charset="0"/>
              <a:buChar char="•"/>
            </a:pPr>
            <a:r>
              <a:rPr lang="en-US" dirty="0">
                <a:latin typeface="Rockwell Nova Light" panose="02060303020205020403" pitchFamily="18" charset="0"/>
              </a:rPr>
              <a:t>Educate the parents!</a:t>
            </a:r>
          </a:p>
          <a:p>
            <a:pPr marL="285750" indent="-285750">
              <a:buFont typeface="Arial" panose="020B0604020202020204" pitchFamily="34" charset="0"/>
              <a:buChar char="•"/>
            </a:pPr>
            <a:r>
              <a:rPr lang="en-US" dirty="0">
                <a:latin typeface="Rockwell Nova Light" panose="02060303020205020403" pitchFamily="18" charset="0"/>
              </a:rPr>
              <a:t>Have Scouts create and perfect their sales pitch!</a:t>
            </a:r>
          </a:p>
        </p:txBody>
      </p:sp>
      <p:sp>
        <p:nvSpPr>
          <p:cNvPr id="9" name="TextBox 8">
            <a:extLst>
              <a:ext uri="{FF2B5EF4-FFF2-40B4-BE49-F238E27FC236}">
                <a16:creationId xmlns:a16="http://schemas.microsoft.com/office/drawing/2014/main" id="{810EB64B-A12C-F69D-65CF-76E387850C23}"/>
              </a:ext>
            </a:extLst>
          </p:cNvPr>
          <p:cNvSpPr txBox="1"/>
          <p:nvPr/>
        </p:nvSpPr>
        <p:spPr>
          <a:xfrm>
            <a:off x="1191985" y="4578429"/>
            <a:ext cx="9237890" cy="1754326"/>
          </a:xfrm>
          <a:prstGeom prst="rect">
            <a:avLst/>
          </a:prstGeom>
          <a:noFill/>
        </p:spPr>
        <p:txBody>
          <a:bodyPr wrap="square">
            <a:spAutoFit/>
          </a:bodyPr>
          <a:lstStyle/>
          <a:p>
            <a:r>
              <a:rPr lang="en-US" sz="1800" b="1" dirty="0">
                <a:latin typeface="Rockwell Nova Light" panose="02060303020205020403" pitchFamily="18" charset="0"/>
              </a:rPr>
              <a:t>Step 4: SELL!</a:t>
            </a:r>
          </a:p>
          <a:p>
            <a:pPr marL="285750" indent="-285750">
              <a:buFont typeface="Arial" panose="020B0604020202020204" pitchFamily="34" charset="0"/>
              <a:buChar char="•"/>
            </a:pPr>
            <a:r>
              <a:rPr lang="en-US" dirty="0">
                <a:latin typeface="Rockwell Nova Light" panose="02060303020205020403" pitchFamily="18" charset="0"/>
              </a:rPr>
              <a:t>Go out and sell! </a:t>
            </a:r>
          </a:p>
          <a:p>
            <a:pPr marL="285750" indent="-285750">
              <a:buFont typeface="Arial" panose="020B0604020202020204" pitchFamily="34" charset="0"/>
              <a:buChar char="•"/>
            </a:pPr>
            <a:r>
              <a:rPr lang="en-US" dirty="0">
                <a:latin typeface="Rockwell Nova Light" panose="02060303020205020403" pitchFamily="18" charset="0"/>
              </a:rPr>
              <a:t>Check back for Storefront Shifts other units are unable to fill throughout the sale</a:t>
            </a:r>
          </a:p>
          <a:p>
            <a:pPr marL="285750" indent="-285750">
              <a:buFont typeface="Arial" panose="020B0604020202020204" pitchFamily="34" charset="0"/>
              <a:buChar char="•"/>
            </a:pPr>
            <a:r>
              <a:rPr lang="en-US" dirty="0">
                <a:latin typeface="Rockwell Nova Light" panose="02060303020205020403" pitchFamily="18" charset="0"/>
              </a:rPr>
              <a:t>Encourage prizes throughout the sale.</a:t>
            </a:r>
          </a:p>
          <a:p>
            <a:pPr marL="285750" indent="-285750">
              <a:buFont typeface="Arial" panose="020B0604020202020204" pitchFamily="34" charset="0"/>
              <a:buChar char="•"/>
            </a:pPr>
            <a:r>
              <a:rPr lang="en-US" dirty="0">
                <a:latin typeface="Rockwell Nova Light" panose="02060303020205020403" pitchFamily="18" charset="0"/>
              </a:rPr>
              <a:t>Keep your families motivated – provide weekly updates and shout outs!</a:t>
            </a:r>
          </a:p>
          <a:p>
            <a:pPr marL="285750" indent="-285750">
              <a:buFont typeface="Arial" panose="020B0604020202020204" pitchFamily="34" charset="0"/>
              <a:buChar char="•"/>
            </a:pPr>
            <a:endParaRPr lang="en-US" dirty="0">
              <a:latin typeface="Rockwell Nova Light" panose="02060303020205020403" pitchFamily="18" charset="0"/>
            </a:endParaRPr>
          </a:p>
        </p:txBody>
      </p:sp>
    </p:spTree>
    <p:extLst>
      <p:ext uri="{BB962C8B-B14F-4D97-AF65-F5344CB8AC3E}">
        <p14:creationId xmlns:p14="http://schemas.microsoft.com/office/powerpoint/2010/main" val="3303397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rectangle with a border&#10;&#10;Description automatically generated">
            <a:extLst>
              <a:ext uri="{FF2B5EF4-FFF2-40B4-BE49-F238E27FC236}">
                <a16:creationId xmlns:a16="http://schemas.microsoft.com/office/drawing/2014/main" id="{4FDF8E26-CA55-2DD9-8D62-2AD9FD055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763588"/>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Unit Kick Off Ideas</a:t>
            </a:r>
          </a:p>
        </p:txBody>
      </p:sp>
      <p:sp>
        <p:nvSpPr>
          <p:cNvPr id="3" name="TextBox 2">
            <a:extLst>
              <a:ext uri="{FF2B5EF4-FFF2-40B4-BE49-F238E27FC236}">
                <a16:creationId xmlns:a16="http://schemas.microsoft.com/office/drawing/2014/main" id="{B74999A5-60E2-173C-76D8-442943E0E78C}"/>
              </a:ext>
            </a:extLst>
          </p:cNvPr>
          <p:cNvSpPr txBox="1"/>
          <p:nvPr/>
        </p:nvSpPr>
        <p:spPr>
          <a:xfrm>
            <a:off x="1095706" y="1542762"/>
            <a:ext cx="11096294" cy="5170646"/>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Rockwell Nova Light" panose="02060303020205020403" pitchFamily="18" charset="0"/>
              </a:rPr>
              <a:t>Make it fun and get excited!!</a:t>
            </a:r>
          </a:p>
          <a:p>
            <a:pPr marL="285750" indent="-285750">
              <a:buFont typeface="Arial" panose="020B0604020202020204" pitchFamily="34" charset="0"/>
              <a:buChar char="•"/>
            </a:pPr>
            <a:r>
              <a:rPr lang="en-US" sz="1600" dirty="0">
                <a:latin typeface="Rockwell Nova Light" panose="02060303020205020403" pitchFamily="18" charset="0"/>
              </a:rPr>
              <a:t>Use the theme</a:t>
            </a:r>
          </a:p>
          <a:p>
            <a:pPr marL="285750" indent="-285750">
              <a:buFont typeface="Arial" panose="020B0604020202020204" pitchFamily="34" charset="0"/>
              <a:buChar char="•"/>
            </a:pPr>
            <a:r>
              <a:rPr lang="en-US" sz="1600" dirty="0">
                <a:latin typeface="Rockwell Nova Light" panose="02060303020205020403" pitchFamily="18" charset="0"/>
              </a:rPr>
              <a:t>Keep it simple – make sure the families get the important information</a:t>
            </a:r>
          </a:p>
          <a:p>
            <a:pPr marL="285750" indent="-285750">
              <a:buFont typeface="Arial" panose="020B0604020202020204" pitchFamily="34" charset="0"/>
              <a:buChar char="•"/>
            </a:pPr>
            <a:r>
              <a:rPr lang="en-US" sz="1600" dirty="0">
                <a:latin typeface="Rockwell Nova Light" panose="02060303020205020403" pitchFamily="18" charset="0"/>
              </a:rPr>
              <a:t>Agenda –</a:t>
            </a:r>
          </a:p>
          <a:p>
            <a:pPr marL="742950" lvl="1" indent="-285750">
              <a:buFont typeface="Arial" panose="020B0604020202020204" pitchFamily="34" charset="0"/>
              <a:buChar char="•"/>
            </a:pPr>
            <a:r>
              <a:rPr lang="en-US" sz="1600" b="1" dirty="0">
                <a:latin typeface="Rockwell Nova Light" panose="02060303020205020403" pitchFamily="18" charset="0"/>
              </a:rPr>
              <a:t>Gathering/Opening</a:t>
            </a:r>
          </a:p>
          <a:p>
            <a:pPr marL="742950" lvl="1" indent="-285750">
              <a:buFont typeface="Arial" panose="020B0604020202020204" pitchFamily="34" charset="0"/>
              <a:buChar char="•"/>
            </a:pPr>
            <a:r>
              <a:rPr lang="en-US" sz="1600" b="1" dirty="0">
                <a:latin typeface="Rockwell Nova Light" panose="02060303020205020403" pitchFamily="18" charset="0"/>
              </a:rPr>
              <a:t>Why Popcorn</a:t>
            </a:r>
          </a:p>
          <a:p>
            <a:pPr marL="1200150" lvl="2" indent="-285750">
              <a:buFont typeface="Arial" panose="020B0604020202020204" pitchFamily="34" charset="0"/>
              <a:buChar char="•"/>
            </a:pPr>
            <a:r>
              <a:rPr lang="en-US" sz="1600" dirty="0">
                <a:latin typeface="Rockwell Nova Light" panose="02060303020205020403" pitchFamily="18" charset="0"/>
              </a:rPr>
              <a:t>Funding your unit? Dues? An event? All of the </a:t>
            </a:r>
            <a:r>
              <a:rPr lang="en-US" sz="1600" dirty="0" err="1">
                <a:latin typeface="Rockwell Nova Light" panose="02060303020205020403" pitchFamily="18" charset="0"/>
              </a:rPr>
              <a:t>the</a:t>
            </a:r>
            <a:r>
              <a:rPr lang="en-US" sz="1600" dirty="0">
                <a:latin typeface="Rockwell Nova Light" panose="02060303020205020403" pitchFamily="18" charset="0"/>
              </a:rPr>
              <a:t> above?!</a:t>
            </a:r>
          </a:p>
          <a:p>
            <a:pPr marL="1200150" lvl="2" indent="-285750">
              <a:buFont typeface="Arial" panose="020B0604020202020204" pitchFamily="34" charset="0"/>
              <a:buChar char="•"/>
            </a:pPr>
            <a:r>
              <a:rPr lang="en-US" sz="1600" dirty="0">
                <a:latin typeface="Rockwell Nova Light" panose="02060303020205020403" pitchFamily="18" charset="0"/>
              </a:rPr>
              <a:t>What skills do they learn?</a:t>
            </a:r>
          </a:p>
          <a:p>
            <a:pPr marL="742950" lvl="1" indent="-285750">
              <a:buFont typeface="Arial" panose="020B0604020202020204" pitchFamily="34" charset="0"/>
              <a:buChar char="•"/>
            </a:pPr>
            <a:r>
              <a:rPr lang="en-US" sz="1600" b="1" dirty="0">
                <a:latin typeface="Rockwell Nova Light" panose="02060303020205020403" pitchFamily="18" charset="0"/>
              </a:rPr>
              <a:t>What’s the plan</a:t>
            </a:r>
          </a:p>
          <a:p>
            <a:pPr marL="1200150" lvl="2" indent="-285750">
              <a:buFont typeface="Arial" panose="020B0604020202020204" pitchFamily="34" charset="0"/>
              <a:buChar char="•"/>
            </a:pPr>
            <a:r>
              <a:rPr lang="en-US" sz="1600" dirty="0">
                <a:latin typeface="Rockwell Nova Light" panose="02060303020205020403" pitchFamily="18" charset="0"/>
              </a:rPr>
              <a:t>Provide important dates</a:t>
            </a:r>
          </a:p>
          <a:p>
            <a:pPr marL="1200150" lvl="2" indent="-285750">
              <a:buFont typeface="Arial" panose="020B0604020202020204" pitchFamily="34" charset="0"/>
              <a:buChar char="•"/>
            </a:pPr>
            <a:r>
              <a:rPr lang="en-US" sz="1600" dirty="0">
                <a:latin typeface="Rockwell Nova Light" panose="02060303020205020403" pitchFamily="18" charset="0"/>
              </a:rPr>
              <a:t>Explain the sale – especially how we sell and what they are responsible for!</a:t>
            </a:r>
          </a:p>
          <a:p>
            <a:pPr marL="742950" lvl="1" indent="-285750">
              <a:buFont typeface="Arial" panose="020B0604020202020204" pitchFamily="34" charset="0"/>
              <a:buChar char="•"/>
            </a:pPr>
            <a:r>
              <a:rPr lang="en-US" sz="1600" b="1" dirty="0">
                <a:latin typeface="Rockwell Nova Light" panose="02060303020205020403" pitchFamily="18" charset="0"/>
              </a:rPr>
              <a:t>What’s the Goal?</a:t>
            </a:r>
          </a:p>
          <a:p>
            <a:pPr marL="1200150" lvl="2" indent="-285750">
              <a:buFont typeface="Arial" panose="020B0604020202020204" pitchFamily="34" charset="0"/>
              <a:buChar char="•"/>
            </a:pPr>
            <a:r>
              <a:rPr lang="en-US" sz="1600" dirty="0">
                <a:latin typeface="Rockwell Nova Light" panose="02060303020205020403" pitchFamily="18" charset="0"/>
              </a:rPr>
              <a:t>Communicate, communicate, communicate.</a:t>
            </a:r>
          </a:p>
          <a:p>
            <a:pPr marL="1200150" lvl="2" indent="-285750">
              <a:buFont typeface="Arial" panose="020B0604020202020204" pitchFamily="34" charset="0"/>
              <a:buChar char="•"/>
            </a:pPr>
            <a:r>
              <a:rPr lang="en-US" sz="1600" dirty="0">
                <a:latin typeface="Rockwell Nova Light" panose="02060303020205020403" pitchFamily="18" charset="0"/>
              </a:rPr>
              <a:t>Unit and Scout goals!</a:t>
            </a:r>
          </a:p>
          <a:p>
            <a:pPr marL="742950" lvl="1" indent="-285750">
              <a:buFont typeface="Arial" panose="020B0604020202020204" pitchFamily="34" charset="0"/>
              <a:buChar char="•"/>
            </a:pPr>
            <a:r>
              <a:rPr lang="en-US" sz="1600" b="1" dirty="0">
                <a:latin typeface="Rockwell Nova Light" panose="02060303020205020403" pitchFamily="18" charset="0"/>
              </a:rPr>
              <a:t>Other sale details</a:t>
            </a:r>
          </a:p>
          <a:p>
            <a:pPr marL="1200150" lvl="2" indent="-285750">
              <a:buFont typeface="Arial" panose="020B0604020202020204" pitchFamily="34" charset="0"/>
              <a:buChar char="•"/>
            </a:pPr>
            <a:r>
              <a:rPr lang="en-US" sz="1600" dirty="0">
                <a:latin typeface="Rockwell Nova Light" panose="02060303020205020403" pitchFamily="18" charset="0"/>
              </a:rPr>
              <a:t>Fun things that will happen along the way</a:t>
            </a:r>
          </a:p>
          <a:p>
            <a:pPr marL="742950" lvl="1" indent="-285750">
              <a:buFont typeface="Arial" panose="020B0604020202020204" pitchFamily="34" charset="0"/>
              <a:buChar char="•"/>
            </a:pPr>
            <a:r>
              <a:rPr lang="en-US" sz="1600" b="1" dirty="0">
                <a:latin typeface="Rockwell Nova Light" panose="02060303020205020403" pitchFamily="18" charset="0"/>
              </a:rPr>
              <a:t>Technology</a:t>
            </a:r>
          </a:p>
          <a:p>
            <a:pPr marL="1200150" lvl="2" indent="-285750">
              <a:buFont typeface="Arial" panose="020B0604020202020204" pitchFamily="34" charset="0"/>
              <a:buChar char="•"/>
            </a:pPr>
            <a:r>
              <a:rPr lang="en-US" sz="1600" dirty="0">
                <a:latin typeface="Rockwell Nova Light" panose="02060303020205020403" pitchFamily="18" charset="0"/>
              </a:rPr>
              <a:t>Make sure they are on the app and understand how to use it!</a:t>
            </a:r>
          </a:p>
          <a:p>
            <a:pPr marL="742950" lvl="1" indent="-285750">
              <a:buFont typeface="Arial" panose="020B0604020202020204" pitchFamily="34" charset="0"/>
              <a:buChar char="•"/>
            </a:pPr>
            <a:r>
              <a:rPr lang="en-US" sz="1600" b="1" dirty="0">
                <a:latin typeface="Rockwell Nova Light" panose="02060303020205020403" pitchFamily="18" charset="0"/>
              </a:rPr>
              <a:t>Q &amp; A</a:t>
            </a:r>
          </a:p>
          <a:p>
            <a:pPr marL="1200150" lvl="2" indent="-285750">
              <a:buFont typeface="Arial" panose="020B0604020202020204" pitchFamily="34" charset="0"/>
              <a:buChar char="•"/>
            </a:pPr>
            <a:r>
              <a:rPr lang="en-US" sz="1600" dirty="0">
                <a:latin typeface="Rockwell Nova Light" panose="02060303020205020403" pitchFamily="18" charset="0"/>
              </a:rPr>
              <a:t>Stick around and answer any questions for new/returning parents</a:t>
            </a:r>
          </a:p>
        </p:txBody>
      </p:sp>
    </p:spTree>
    <p:extLst>
      <p:ext uri="{BB962C8B-B14F-4D97-AF65-F5344CB8AC3E}">
        <p14:creationId xmlns:p14="http://schemas.microsoft.com/office/powerpoint/2010/main" val="2602039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le with a border&#10;&#10;Description automatically generated">
            <a:extLst>
              <a:ext uri="{FF2B5EF4-FFF2-40B4-BE49-F238E27FC236}">
                <a16:creationId xmlns:a16="http://schemas.microsoft.com/office/drawing/2014/main" id="{8437B6AD-2DCD-6E8B-B996-5C80F09D9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795503" y="766169"/>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How to Help Other Units</a:t>
            </a:r>
          </a:p>
        </p:txBody>
      </p:sp>
      <p:sp>
        <p:nvSpPr>
          <p:cNvPr id="11" name="TextBox 10">
            <a:extLst>
              <a:ext uri="{FF2B5EF4-FFF2-40B4-BE49-F238E27FC236}">
                <a16:creationId xmlns:a16="http://schemas.microsoft.com/office/drawing/2014/main" id="{808C0B91-3FC1-6AF9-8085-8F4375EA2176}"/>
              </a:ext>
            </a:extLst>
          </p:cNvPr>
          <p:cNvSpPr txBox="1"/>
          <p:nvPr/>
        </p:nvSpPr>
        <p:spPr>
          <a:xfrm>
            <a:off x="983115" y="1689499"/>
            <a:ext cx="9961110" cy="4278094"/>
          </a:xfrm>
          <a:prstGeom prst="rect">
            <a:avLst/>
          </a:prstGeom>
          <a:noFill/>
        </p:spPr>
        <p:txBody>
          <a:bodyPr wrap="square">
            <a:spAutoFit/>
          </a:bodyPr>
          <a:lstStyle/>
          <a:p>
            <a:r>
              <a:rPr lang="en-US" sz="1700" b="1" dirty="0">
                <a:latin typeface="Rockwell Nova Light" panose="02060303020205020403" pitchFamily="18" charset="0"/>
              </a:rPr>
              <a:t>Unit to Unit Transfers</a:t>
            </a:r>
          </a:p>
          <a:p>
            <a:pPr marL="285750" indent="-285750">
              <a:buFont typeface="Arial" panose="020B0604020202020204" pitchFamily="34" charset="0"/>
              <a:buChar char="•"/>
            </a:pPr>
            <a:r>
              <a:rPr lang="en-US" sz="1700" dirty="0">
                <a:latin typeface="Rockwell Nova Light" panose="02060303020205020403" pitchFamily="18" charset="0"/>
              </a:rPr>
              <a:t>Go to the Popcorn Orders tab</a:t>
            </a:r>
          </a:p>
          <a:p>
            <a:pPr marL="285750" indent="-285750">
              <a:buFont typeface="Arial" panose="020B0604020202020204" pitchFamily="34" charset="0"/>
              <a:buChar char="•"/>
            </a:pPr>
            <a:r>
              <a:rPr lang="en-US" sz="1700" dirty="0">
                <a:latin typeface="Rockwell Nova Light" panose="02060303020205020403" pitchFamily="18" charset="0"/>
              </a:rPr>
              <a:t>Click “view” next to the order with the inventory to be transferred</a:t>
            </a:r>
          </a:p>
          <a:p>
            <a:pPr marL="285750" indent="-285750">
              <a:buFont typeface="Arial" panose="020B0604020202020204" pitchFamily="34" charset="0"/>
              <a:buChar char="•"/>
            </a:pPr>
            <a:r>
              <a:rPr lang="en-US" sz="1700" dirty="0">
                <a:latin typeface="Rockwell Nova Light" panose="02060303020205020403" pitchFamily="18" charset="0"/>
              </a:rPr>
              <a:t>Click the “Transfer Inventory” button and select the District and Unit from the dropdowns that is receiving the inventory</a:t>
            </a:r>
          </a:p>
          <a:p>
            <a:pPr marL="285750" indent="-285750">
              <a:buFont typeface="Arial" panose="020B0604020202020204" pitchFamily="34" charset="0"/>
              <a:buChar char="•"/>
            </a:pPr>
            <a:r>
              <a:rPr lang="en-US" sz="1700" dirty="0">
                <a:latin typeface="Rockwell Nova Light" panose="02060303020205020403" pitchFamily="18" charset="0"/>
              </a:rPr>
              <a:t>Enter the quantities (Cases/Containers) to be transferred</a:t>
            </a:r>
          </a:p>
          <a:p>
            <a:pPr marL="285750" indent="-285750">
              <a:buFont typeface="Arial" panose="020B0604020202020204" pitchFamily="34" charset="0"/>
              <a:buChar char="•"/>
            </a:pPr>
            <a:r>
              <a:rPr lang="en-US" sz="1700" dirty="0">
                <a:latin typeface="Rockwell Nova Light" panose="02060303020205020403" pitchFamily="18" charset="0"/>
              </a:rPr>
              <a:t>Click the “Submit Transfer Request” to complete the form</a:t>
            </a:r>
          </a:p>
          <a:p>
            <a:pPr marL="285750" indent="-285750">
              <a:buFont typeface="Arial" panose="020B0604020202020204" pitchFamily="34" charset="0"/>
              <a:buChar char="•"/>
            </a:pPr>
            <a:endParaRPr lang="en-US" sz="1700" b="1" dirty="0">
              <a:latin typeface="Rockwell Nova Light" panose="02060303020205020403" pitchFamily="18" charset="0"/>
            </a:endParaRPr>
          </a:p>
          <a:p>
            <a:r>
              <a:rPr lang="en-US" sz="1700" b="1" dirty="0">
                <a:latin typeface="Rockwell Nova Light" panose="02060303020205020403" pitchFamily="18" charset="0"/>
              </a:rPr>
              <a:t>How to Receive Popcorn from Another Unit</a:t>
            </a:r>
          </a:p>
          <a:p>
            <a:pPr marL="285750" indent="-285750">
              <a:buFont typeface="Arial" panose="020B0604020202020204" pitchFamily="34" charset="0"/>
              <a:buChar char="•"/>
            </a:pPr>
            <a:r>
              <a:rPr lang="en-US" sz="1700" dirty="0">
                <a:latin typeface="Rockwell Nova Light" panose="02060303020205020403" pitchFamily="18" charset="0"/>
              </a:rPr>
              <a:t>After the transferring unit submits the transfer request, you’ll be notified via email.</a:t>
            </a:r>
          </a:p>
          <a:p>
            <a:pPr marL="285750" indent="-285750">
              <a:buFont typeface="Arial" panose="020B0604020202020204" pitchFamily="34" charset="0"/>
              <a:buChar char="•"/>
            </a:pPr>
            <a:r>
              <a:rPr lang="en-US" sz="1700" dirty="0">
                <a:latin typeface="Rockwell Nova Light" panose="02060303020205020403" pitchFamily="18" charset="0"/>
              </a:rPr>
              <a:t>On your TE account, go to the “Transfers &amp; Returns” tab</a:t>
            </a:r>
          </a:p>
          <a:p>
            <a:pPr marL="285750" indent="-285750">
              <a:buFont typeface="Arial" panose="020B0604020202020204" pitchFamily="34" charset="0"/>
              <a:buChar char="•"/>
            </a:pPr>
            <a:r>
              <a:rPr lang="en-US" sz="1700" dirty="0">
                <a:latin typeface="Rockwell Nova Light" panose="02060303020205020403" pitchFamily="18" charset="0"/>
              </a:rPr>
              <a:t>Review the pending product transfers. If correct, click the “approve” button and the “reject” button if incorrect (then communicate with the Unit to get it corrected)</a:t>
            </a:r>
          </a:p>
          <a:p>
            <a:pPr marL="285750" indent="-285750">
              <a:buFont typeface="Arial" panose="020B0604020202020204" pitchFamily="34" charset="0"/>
              <a:buChar char="•"/>
            </a:pPr>
            <a:r>
              <a:rPr lang="en-US" sz="1700" dirty="0">
                <a:latin typeface="Rockwell Nova Light" panose="02060303020205020403" pitchFamily="18" charset="0"/>
              </a:rPr>
              <a:t>Once the receiving unit has accepted the transfers, each unit’s invoice will be updated.</a:t>
            </a:r>
          </a:p>
          <a:p>
            <a:endParaRPr lang="en-US" sz="1700" b="1" dirty="0">
              <a:latin typeface="Rockwell Nova Light" panose="02060303020205020403" pitchFamily="18" charset="0"/>
            </a:endParaRPr>
          </a:p>
          <a:p>
            <a:endParaRPr lang="en-US" sz="1700" b="1" dirty="0">
              <a:latin typeface="Rockwell Nova Light" panose="02060303020205020403" pitchFamily="18" charset="0"/>
            </a:endParaRPr>
          </a:p>
        </p:txBody>
      </p:sp>
      <p:pic>
        <p:nvPicPr>
          <p:cNvPr id="4" name="Picture 3" descr="A qr code with a facebook logo&#10;&#10;Description automatically generated">
            <a:extLst>
              <a:ext uri="{FF2B5EF4-FFF2-40B4-BE49-F238E27FC236}">
                <a16:creationId xmlns:a16="http://schemas.microsoft.com/office/drawing/2014/main" id="{061C6A64-9733-F5B6-610B-073CDA2E75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3325" y="5397658"/>
            <a:ext cx="1452824" cy="1452824"/>
          </a:xfrm>
          <a:prstGeom prst="rect">
            <a:avLst/>
          </a:prstGeom>
        </p:spPr>
      </p:pic>
      <p:pic>
        <p:nvPicPr>
          <p:cNvPr id="6" name="Picture 5" descr="A qr code with a logo&#10;&#10;Description automatically generated">
            <a:extLst>
              <a:ext uri="{FF2B5EF4-FFF2-40B4-BE49-F238E27FC236}">
                <a16:creationId xmlns:a16="http://schemas.microsoft.com/office/drawing/2014/main" id="{36338C7E-1657-9283-009A-035ACB82F3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2676" y="5361660"/>
            <a:ext cx="1460342" cy="1460342"/>
          </a:xfrm>
          <a:prstGeom prst="rect">
            <a:avLst/>
          </a:prstGeom>
        </p:spPr>
      </p:pic>
      <p:sp>
        <p:nvSpPr>
          <p:cNvPr id="7" name="TextBox 6">
            <a:extLst>
              <a:ext uri="{FF2B5EF4-FFF2-40B4-BE49-F238E27FC236}">
                <a16:creationId xmlns:a16="http://schemas.microsoft.com/office/drawing/2014/main" id="{469BA65F-FADE-581D-4BF8-21000ACFA3F0}"/>
              </a:ext>
            </a:extLst>
          </p:cNvPr>
          <p:cNvSpPr txBox="1"/>
          <p:nvPr/>
        </p:nvSpPr>
        <p:spPr>
          <a:xfrm>
            <a:off x="3363668" y="5600573"/>
            <a:ext cx="3027945" cy="646331"/>
          </a:xfrm>
          <a:prstGeom prst="rect">
            <a:avLst/>
          </a:prstGeom>
          <a:noFill/>
        </p:spPr>
        <p:txBody>
          <a:bodyPr wrap="none" rtlCol="0">
            <a:spAutoFit/>
          </a:bodyPr>
          <a:lstStyle/>
          <a:p>
            <a:r>
              <a:rPr lang="en-US" dirty="0"/>
              <a:t>Mid-America Council Popcorn </a:t>
            </a:r>
          </a:p>
          <a:p>
            <a:r>
              <a:rPr lang="en-US" dirty="0"/>
              <a:t>(group) </a:t>
            </a:r>
          </a:p>
        </p:txBody>
      </p:sp>
      <p:sp>
        <p:nvSpPr>
          <p:cNvPr id="8" name="TextBox 7">
            <a:extLst>
              <a:ext uri="{FF2B5EF4-FFF2-40B4-BE49-F238E27FC236}">
                <a16:creationId xmlns:a16="http://schemas.microsoft.com/office/drawing/2014/main" id="{97A59FF0-8F28-AD40-F9EC-BF872FC6A4D3}"/>
              </a:ext>
            </a:extLst>
          </p:cNvPr>
          <p:cNvSpPr txBox="1"/>
          <p:nvPr/>
        </p:nvSpPr>
        <p:spPr>
          <a:xfrm>
            <a:off x="9207755" y="5477739"/>
            <a:ext cx="1444754" cy="646331"/>
          </a:xfrm>
          <a:prstGeom prst="rect">
            <a:avLst/>
          </a:prstGeom>
          <a:noFill/>
        </p:spPr>
        <p:txBody>
          <a:bodyPr wrap="none" rtlCol="0">
            <a:spAutoFit/>
          </a:bodyPr>
          <a:lstStyle/>
          <a:p>
            <a:r>
              <a:rPr lang="en-US" dirty="0"/>
              <a:t>OTC Popcorn </a:t>
            </a:r>
          </a:p>
          <a:p>
            <a:r>
              <a:rPr lang="en-US" dirty="0"/>
              <a:t>(page) </a:t>
            </a:r>
          </a:p>
        </p:txBody>
      </p:sp>
    </p:spTree>
    <p:extLst>
      <p:ext uri="{BB962C8B-B14F-4D97-AF65-F5344CB8AC3E}">
        <p14:creationId xmlns:p14="http://schemas.microsoft.com/office/powerpoint/2010/main" val="2258964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le with a border&#10;&#10;Description automatically generated">
            <a:extLst>
              <a:ext uri="{FF2B5EF4-FFF2-40B4-BE49-F238E27FC236}">
                <a16:creationId xmlns:a16="http://schemas.microsoft.com/office/drawing/2014/main" id="{22258449-1E96-06D7-16E1-46B75F9D4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804346"/>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Kernel Checklist</a:t>
            </a:r>
          </a:p>
        </p:txBody>
      </p:sp>
      <p:sp>
        <p:nvSpPr>
          <p:cNvPr id="4" name="TextBox 3">
            <a:extLst>
              <a:ext uri="{FF2B5EF4-FFF2-40B4-BE49-F238E27FC236}">
                <a16:creationId xmlns:a16="http://schemas.microsoft.com/office/drawing/2014/main" id="{10850838-92FB-2D1B-9C31-76C46794EE80}"/>
              </a:ext>
            </a:extLst>
          </p:cNvPr>
          <p:cNvSpPr txBox="1"/>
          <p:nvPr/>
        </p:nvSpPr>
        <p:spPr>
          <a:xfrm>
            <a:off x="1201442" y="1727676"/>
            <a:ext cx="4815567" cy="4801314"/>
          </a:xfrm>
          <a:prstGeom prst="rect">
            <a:avLst/>
          </a:prstGeom>
          <a:noFill/>
        </p:spPr>
        <p:txBody>
          <a:bodyPr wrap="square" rtlCol="0">
            <a:spAutoFit/>
          </a:bodyPr>
          <a:lstStyle/>
          <a:p>
            <a:r>
              <a:rPr lang="en-US" b="1" dirty="0">
                <a:latin typeface="Rockwell Nova Light" panose="02060303020205020403" pitchFamily="18" charset="0"/>
              </a:rPr>
              <a:t>July</a:t>
            </a:r>
          </a:p>
          <a:p>
            <a:pPr marL="285750" indent="-285750">
              <a:buFont typeface="Wingdings" panose="05000000000000000000" pitchFamily="2" charset="2"/>
              <a:buChar char="q"/>
            </a:pPr>
            <a:r>
              <a:rPr lang="en-US" dirty="0">
                <a:latin typeface="Rockwell Nova Light" panose="02060303020205020403" pitchFamily="18" charset="0"/>
              </a:rPr>
              <a:t>Attend Popcorn training</a:t>
            </a:r>
          </a:p>
          <a:p>
            <a:pPr marL="285750" indent="-285750">
              <a:buFont typeface="Wingdings" panose="05000000000000000000" pitchFamily="2" charset="2"/>
              <a:buChar char="q"/>
            </a:pPr>
            <a:r>
              <a:rPr lang="en-US" dirty="0">
                <a:latin typeface="Rockwell Nova Light" panose="02060303020205020403" pitchFamily="18" charset="0"/>
              </a:rPr>
              <a:t>Plan your unit kick off</a:t>
            </a:r>
          </a:p>
          <a:p>
            <a:pPr marL="285750" indent="-285750">
              <a:buFont typeface="Wingdings" panose="05000000000000000000" pitchFamily="2" charset="2"/>
              <a:buChar char="q"/>
            </a:pPr>
            <a:r>
              <a:rPr lang="en-US" dirty="0">
                <a:latin typeface="Rockwell Nova Light" panose="02060303020205020403" pitchFamily="18" charset="0"/>
              </a:rPr>
              <a:t>Claim your storefronts!</a:t>
            </a:r>
          </a:p>
          <a:p>
            <a:pPr marL="285750" indent="-285750">
              <a:buFont typeface="Wingdings" panose="05000000000000000000" pitchFamily="2" charset="2"/>
              <a:buChar char="q"/>
            </a:pPr>
            <a:endParaRPr lang="en-US" dirty="0">
              <a:latin typeface="Rockwell Nova Light" panose="02060303020205020403" pitchFamily="18" charset="0"/>
            </a:endParaRPr>
          </a:p>
          <a:p>
            <a:r>
              <a:rPr lang="en-US" b="1" dirty="0">
                <a:latin typeface="Rockwell Nova Light" panose="02060303020205020403" pitchFamily="18" charset="0"/>
              </a:rPr>
              <a:t>August</a:t>
            </a:r>
          </a:p>
          <a:p>
            <a:pPr marL="285750" indent="-285750">
              <a:buFont typeface="Wingdings" panose="05000000000000000000" pitchFamily="2" charset="2"/>
              <a:buChar char="q"/>
            </a:pPr>
            <a:r>
              <a:rPr lang="en-US" dirty="0">
                <a:latin typeface="Rockwell Nova Light" panose="02060303020205020403" pitchFamily="18" charset="0"/>
              </a:rPr>
              <a:t>Place your initial order by August 21</a:t>
            </a:r>
            <a:r>
              <a:rPr lang="en-US" baseline="30000" dirty="0">
                <a:latin typeface="Rockwell Nova Light" panose="02060303020205020403" pitchFamily="18" charset="0"/>
              </a:rPr>
              <a:t>st</a:t>
            </a:r>
            <a:r>
              <a:rPr lang="en-US" dirty="0">
                <a:latin typeface="Rockwell Nova Light" panose="02060303020205020403" pitchFamily="18" charset="0"/>
              </a:rPr>
              <a:t> </a:t>
            </a:r>
          </a:p>
          <a:p>
            <a:pPr marL="285750" indent="-285750">
              <a:buFont typeface="Wingdings" panose="05000000000000000000" pitchFamily="2" charset="2"/>
              <a:buChar char="q"/>
            </a:pPr>
            <a:r>
              <a:rPr lang="en-US" dirty="0">
                <a:latin typeface="Rockwell Nova Light" panose="02060303020205020403" pitchFamily="18" charset="0"/>
              </a:rPr>
              <a:t>Hold your unit kick off! Make sure parents have the information they need.</a:t>
            </a:r>
          </a:p>
          <a:p>
            <a:pPr marL="285750" indent="-285750">
              <a:buFont typeface="Wingdings" panose="05000000000000000000" pitchFamily="2" charset="2"/>
              <a:buChar char="q"/>
            </a:pPr>
            <a:endParaRPr lang="en-US" dirty="0">
              <a:latin typeface="Rockwell Nova Light" panose="02060303020205020403" pitchFamily="18" charset="0"/>
            </a:endParaRPr>
          </a:p>
          <a:p>
            <a:r>
              <a:rPr lang="en-US" b="1" dirty="0">
                <a:latin typeface="Rockwell Nova Light" panose="02060303020205020403" pitchFamily="18" charset="0"/>
              </a:rPr>
              <a:t>September</a:t>
            </a:r>
          </a:p>
          <a:p>
            <a:pPr marL="285750" indent="-285750">
              <a:buFont typeface="Wingdings" panose="05000000000000000000" pitchFamily="2" charset="2"/>
              <a:buChar char="q"/>
            </a:pPr>
            <a:r>
              <a:rPr lang="en-US" dirty="0">
                <a:latin typeface="Rockwell Nova Light" panose="02060303020205020403" pitchFamily="18" charset="0"/>
              </a:rPr>
              <a:t>Hold your unit kick off if you didn’t in August.</a:t>
            </a:r>
          </a:p>
          <a:p>
            <a:pPr marL="285750" indent="-285750">
              <a:buFont typeface="Wingdings" panose="05000000000000000000" pitchFamily="2" charset="2"/>
              <a:buChar char="q"/>
            </a:pPr>
            <a:r>
              <a:rPr lang="en-US" dirty="0">
                <a:latin typeface="Rockwell Nova Light" panose="02060303020205020403" pitchFamily="18" charset="0"/>
              </a:rPr>
              <a:t>Pick up your popcorn</a:t>
            </a:r>
          </a:p>
          <a:p>
            <a:pPr marL="285750" indent="-285750">
              <a:buFont typeface="Wingdings" panose="05000000000000000000" pitchFamily="2" charset="2"/>
              <a:buChar char="q"/>
            </a:pPr>
            <a:r>
              <a:rPr lang="en-US" dirty="0">
                <a:latin typeface="Rockwell Nova Light" panose="02060303020205020403" pitchFamily="18" charset="0"/>
              </a:rPr>
              <a:t>Check in on your families to make sure their sale is going well</a:t>
            </a:r>
          </a:p>
          <a:p>
            <a:pPr marL="285750" indent="-285750">
              <a:buFont typeface="Wingdings" panose="05000000000000000000" pitchFamily="2" charset="2"/>
              <a:buChar char="q"/>
            </a:pPr>
            <a:r>
              <a:rPr lang="en-US" dirty="0">
                <a:latin typeface="Rockwell Nova Light" panose="02060303020205020403" pitchFamily="18" charset="0"/>
              </a:rPr>
              <a:t>Place any needed replenishment orders</a:t>
            </a:r>
          </a:p>
        </p:txBody>
      </p:sp>
      <p:sp>
        <p:nvSpPr>
          <p:cNvPr id="6" name="TextBox 5">
            <a:extLst>
              <a:ext uri="{FF2B5EF4-FFF2-40B4-BE49-F238E27FC236}">
                <a16:creationId xmlns:a16="http://schemas.microsoft.com/office/drawing/2014/main" id="{21E563EC-745D-449A-930E-B792A0987E9D}"/>
              </a:ext>
            </a:extLst>
          </p:cNvPr>
          <p:cNvSpPr txBox="1"/>
          <p:nvPr/>
        </p:nvSpPr>
        <p:spPr>
          <a:xfrm>
            <a:off x="6181727" y="1727676"/>
            <a:ext cx="4808831" cy="5078313"/>
          </a:xfrm>
          <a:prstGeom prst="rect">
            <a:avLst/>
          </a:prstGeom>
          <a:noFill/>
        </p:spPr>
        <p:txBody>
          <a:bodyPr wrap="square" rtlCol="0">
            <a:spAutoFit/>
          </a:bodyPr>
          <a:lstStyle/>
          <a:p>
            <a:r>
              <a:rPr lang="en-US" b="1" dirty="0">
                <a:latin typeface="Rockwell Nova Light" panose="02060303020205020403" pitchFamily="18" charset="0"/>
              </a:rPr>
              <a:t>October</a:t>
            </a:r>
          </a:p>
          <a:p>
            <a:pPr marL="285750" indent="-285750">
              <a:buFont typeface="Wingdings" panose="05000000000000000000" pitchFamily="2" charset="2"/>
              <a:buChar char="q"/>
            </a:pPr>
            <a:r>
              <a:rPr lang="en-US" dirty="0">
                <a:latin typeface="Rockwell Nova Light" panose="02060303020205020403" pitchFamily="18" charset="0"/>
              </a:rPr>
              <a:t>Place any needed replenishment orders</a:t>
            </a:r>
          </a:p>
          <a:p>
            <a:pPr marL="285750" indent="-285750">
              <a:buFont typeface="Wingdings" panose="05000000000000000000" pitchFamily="2" charset="2"/>
              <a:buChar char="q"/>
            </a:pPr>
            <a:r>
              <a:rPr lang="en-US" dirty="0">
                <a:latin typeface="Rockwell Nova Light" panose="02060303020205020403" pitchFamily="18" charset="0"/>
              </a:rPr>
              <a:t>Participate in Amnesty Day or Pop Swaps as needed</a:t>
            </a:r>
          </a:p>
          <a:p>
            <a:pPr marL="285750" indent="-285750">
              <a:buFont typeface="Wingdings" panose="05000000000000000000" pitchFamily="2" charset="2"/>
              <a:buChar char="q"/>
            </a:pPr>
            <a:r>
              <a:rPr lang="en-US" dirty="0">
                <a:latin typeface="Rockwell Nova Light" panose="02060303020205020403" pitchFamily="18" charset="0"/>
              </a:rPr>
              <a:t>Continue to check in on your families</a:t>
            </a:r>
          </a:p>
          <a:p>
            <a:pPr marL="285750" indent="-285750">
              <a:buFont typeface="Wingdings" panose="05000000000000000000" pitchFamily="2" charset="2"/>
              <a:buChar char="q"/>
            </a:pPr>
            <a:r>
              <a:rPr lang="en-US" dirty="0">
                <a:latin typeface="Rockwell Nova Light" panose="02060303020205020403" pitchFamily="18" charset="0"/>
              </a:rPr>
              <a:t>Wrap up your sale &amp; make sure everything is final in the system by 10/29</a:t>
            </a:r>
          </a:p>
          <a:p>
            <a:pPr marL="285750" indent="-285750">
              <a:buFont typeface="Wingdings" panose="05000000000000000000" pitchFamily="2" charset="2"/>
              <a:buChar char="q"/>
            </a:pPr>
            <a:r>
              <a:rPr lang="en-US" dirty="0">
                <a:latin typeface="Rockwell Nova Light" panose="02060303020205020403" pitchFamily="18" charset="0"/>
              </a:rPr>
              <a:t>Complete any final returns</a:t>
            </a:r>
          </a:p>
          <a:p>
            <a:pPr marL="285750" indent="-285750">
              <a:buFont typeface="Wingdings" panose="05000000000000000000" pitchFamily="2" charset="2"/>
              <a:buChar char="q"/>
            </a:pPr>
            <a:endParaRPr lang="en-US" dirty="0">
              <a:latin typeface="Rockwell Nova Light" panose="02060303020205020403" pitchFamily="18" charset="0"/>
            </a:endParaRPr>
          </a:p>
          <a:p>
            <a:r>
              <a:rPr lang="en-US" b="1" dirty="0">
                <a:latin typeface="Rockwell Nova Light" panose="02060303020205020403" pitchFamily="18" charset="0"/>
              </a:rPr>
              <a:t>November</a:t>
            </a:r>
          </a:p>
          <a:p>
            <a:pPr marL="285750" indent="-285750">
              <a:buFont typeface="Wingdings" panose="05000000000000000000" pitchFamily="2" charset="2"/>
              <a:buChar char="q"/>
            </a:pPr>
            <a:r>
              <a:rPr lang="en-US" dirty="0">
                <a:latin typeface="Rockwell Nova Light" panose="02060303020205020403" pitchFamily="18" charset="0"/>
              </a:rPr>
              <a:t>Pick up any final order popcorn</a:t>
            </a:r>
          </a:p>
          <a:p>
            <a:pPr marL="285750" indent="-285750">
              <a:buFont typeface="Wingdings" panose="05000000000000000000" pitchFamily="2" charset="2"/>
              <a:buChar char="q"/>
            </a:pPr>
            <a:r>
              <a:rPr lang="en-US" dirty="0">
                <a:latin typeface="Rockwell Nova Light" panose="02060303020205020403" pitchFamily="18" charset="0"/>
              </a:rPr>
              <a:t>Pay your invoice or input your information to receive your payout</a:t>
            </a:r>
          </a:p>
          <a:p>
            <a:pPr marL="285750" indent="-285750">
              <a:buFont typeface="Wingdings" panose="05000000000000000000" pitchFamily="2" charset="2"/>
              <a:buChar char="q"/>
            </a:pPr>
            <a:r>
              <a:rPr lang="en-US" dirty="0">
                <a:latin typeface="Rockwell Nova Light" panose="02060303020205020403" pitchFamily="18" charset="0"/>
              </a:rPr>
              <a:t>Celebrate your awesome sale with your unit.</a:t>
            </a:r>
          </a:p>
          <a:p>
            <a:pPr marL="285750" indent="-285750">
              <a:buFont typeface="Wingdings" panose="05000000000000000000" pitchFamily="2" charset="2"/>
              <a:buChar char="q"/>
            </a:pPr>
            <a:endParaRPr lang="en-US" dirty="0">
              <a:latin typeface="Rockwell Nova Light" panose="02060303020205020403" pitchFamily="18" charset="0"/>
            </a:endParaRPr>
          </a:p>
        </p:txBody>
      </p:sp>
    </p:spTree>
    <p:extLst>
      <p:ext uri="{BB962C8B-B14F-4D97-AF65-F5344CB8AC3E}">
        <p14:creationId xmlns:p14="http://schemas.microsoft.com/office/powerpoint/2010/main" val="960016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rectangle with a border&#10;&#10;Description automatically generated">
            <a:extLst>
              <a:ext uri="{FF2B5EF4-FFF2-40B4-BE49-F238E27FC236}">
                <a16:creationId xmlns:a16="http://schemas.microsoft.com/office/drawing/2014/main" id="{4AF9EAD4-D703-5E9F-178A-053D7BE10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470815" y="677228"/>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Contact List</a:t>
            </a:r>
          </a:p>
        </p:txBody>
      </p:sp>
      <p:sp>
        <p:nvSpPr>
          <p:cNvPr id="12" name="TextBox 11">
            <a:extLst>
              <a:ext uri="{FF2B5EF4-FFF2-40B4-BE49-F238E27FC236}">
                <a16:creationId xmlns:a16="http://schemas.microsoft.com/office/drawing/2014/main" id="{A932B94A-D198-6DDC-C946-C05590070A8E}"/>
              </a:ext>
            </a:extLst>
          </p:cNvPr>
          <p:cNvSpPr txBox="1"/>
          <p:nvPr/>
        </p:nvSpPr>
        <p:spPr>
          <a:xfrm>
            <a:off x="2159493" y="5713412"/>
            <a:ext cx="3326907" cy="369332"/>
          </a:xfrm>
          <a:prstGeom prst="rect">
            <a:avLst/>
          </a:prstGeom>
          <a:noFill/>
        </p:spPr>
        <p:txBody>
          <a:bodyPr wrap="square">
            <a:spAutoFit/>
          </a:bodyPr>
          <a:lstStyle/>
          <a:p>
            <a:r>
              <a:rPr lang="en-US" sz="1800" b="0" i="0" u="none" strike="noStrike" baseline="0" dirty="0">
                <a:solidFill>
                  <a:srgbClr val="000000"/>
                </a:solidFill>
                <a:latin typeface="Rockwell Nova Light" panose="02060303020205020403" pitchFamily="18" charset="0"/>
              </a:rPr>
              <a:t>MAC Popcorn Landing Page</a:t>
            </a:r>
            <a:endParaRPr lang="en-US" dirty="0"/>
          </a:p>
        </p:txBody>
      </p:sp>
      <p:sp>
        <p:nvSpPr>
          <p:cNvPr id="13" name="TextBox 12">
            <a:extLst>
              <a:ext uri="{FF2B5EF4-FFF2-40B4-BE49-F238E27FC236}">
                <a16:creationId xmlns:a16="http://schemas.microsoft.com/office/drawing/2014/main" id="{C3166CAA-60C0-942E-739D-CA2E2277C39B}"/>
              </a:ext>
            </a:extLst>
          </p:cNvPr>
          <p:cNvSpPr txBox="1"/>
          <p:nvPr/>
        </p:nvSpPr>
        <p:spPr>
          <a:xfrm>
            <a:off x="5818573" y="5716432"/>
            <a:ext cx="3326907" cy="369332"/>
          </a:xfrm>
          <a:prstGeom prst="rect">
            <a:avLst/>
          </a:prstGeom>
          <a:noFill/>
        </p:spPr>
        <p:txBody>
          <a:bodyPr wrap="square">
            <a:spAutoFit/>
          </a:bodyPr>
          <a:lstStyle/>
          <a:p>
            <a:r>
              <a:rPr lang="en-US" sz="1800" b="0" i="0" u="none" strike="noStrike" baseline="0" dirty="0">
                <a:solidFill>
                  <a:srgbClr val="000000"/>
                </a:solidFill>
                <a:latin typeface="Rockwell Nova Light" panose="02060303020205020403" pitchFamily="18" charset="0"/>
              </a:rPr>
              <a:t>MAC Popcorn Facebook</a:t>
            </a:r>
            <a:endParaRPr lang="en-US" dirty="0"/>
          </a:p>
        </p:txBody>
      </p:sp>
      <p:graphicFrame>
        <p:nvGraphicFramePr>
          <p:cNvPr id="3" name="Table 2">
            <a:extLst>
              <a:ext uri="{FF2B5EF4-FFF2-40B4-BE49-F238E27FC236}">
                <a16:creationId xmlns:a16="http://schemas.microsoft.com/office/drawing/2014/main" id="{55060164-B222-CB7F-9E9B-AE310A886B6F}"/>
              </a:ext>
            </a:extLst>
          </p:cNvPr>
          <p:cNvGraphicFramePr>
            <a:graphicFrameLocks noGrp="1"/>
          </p:cNvGraphicFramePr>
          <p:nvPr>
            <p:extLst>
              <p:ext uri="{D42A27DB-BD31-4B8C-83A1-F6EECF244321}">
                <p14:modId xmlns:p14="http://schemas.microsoft.com/office/powerpoint/2010/main" val="2143845700"/>
              </p:ext>
            </p:extLst>
          </p:nvPr>
        </p:nvGraphicFramePr>
        <p:xfrm>
          <a:off x="1356526" y="1536845"/>
          <a:ext cx="9324872" cy="4809725"/>
        </p:xfrm>
        <a:graphic>
          <a:graphicData uri="http://schemas.openxmlformats.org/drawingml/2006/table">
            <a:tbl>
              <a:tblPr firstRow="1" bandRow="1">
                <a:tableStyleId>{073A0DAA-6AF3-43AB-8588-CEC1D06C72B9}</a:tableStyleId>
              </a:tblPr>
              <a:tblGrid>
                <a:gridCol w="1225958">
                  <a:extLst>
                    <a:ext uri="{9D8B030D-6E8A-4147-A177-3AD203B41FA5}">
                      <a16:colId xmlns:a16="http://schemas.microsoft.com/office/drawing/2014/main" val="1596066569"/>
                    </a:ext>
                  </a:extLst>
                </a:gridCol>
                <a:gridCol w="1499799">
                  <a:extLst>
                    <a:ext uri="{9D8B030D-6E8A-4147-A177-3AD203B41FA5}">
                      <a16:colId xmlns:a16="http://schemas.microsoft.com/office/drawing/2014/main" val="1142427506"/>
                    </a:ext>
                  </a:extLst>
                </a:gridCol>
                <a:gridCol w="2574655">
                  <a:extLst>
                    <a:ext uri="{9D8B030D-6E8A-4147-A177-3AD203B41FA5}">
                      <a16:colId xmlns:a16="http://schemas.microsoft.com/office/drawing/2014/main" val="4069694128"/>
                    </a:ext>
                  </a:extLst>
                </a:gridCol>
                <a:gridCol w="1474802">
                  <a:extLst>
                    <a:ext uri="{9D8B030D-6E8A-4147-A177-3AD203B41FA5}">
                      <a16:colId xmlns:a16="http://schemas.microsoft.com/office/drawing/2014/main" val="341885075"/>
                    </a:ext>
                  </a:extLst>
                </a:gridCol>
                <a:gridCol w="2549658">
                  <a:extLst>
                    <a:ext uri="{9D8B030D-6E8A-4147-A177-3AD203B41FA5}">
                      <a16:colId xmlns:a16="http://schemas.microsoft.com/office/drawing/2014/main" val="851621487"/>
                    </a:ext>
                  </a:extLst>
                </a:gridCol>
              </a:tblGrid>
              <a:tr h="216238">
                <a:tc>
                  <a:txBody>
                    <a:bodyPr/>
                    <a:lstStyle/>
                    <a:p>
                      <a:r>
                        <a:rPr lang="en-US" sz="1200" dirty="0"/>
                        <a:t>District</a:t>
                      </a:r>
                    </a:p>
                  </a:txBody>
                  <a:tcPr/>
                </a:tc>
                <a:tc>
                  <a:txBody>
                    <a:bodyPr/>
                    <a:lstStyle/>
                    <a:p>
                      <a:r>
                        <a:rPr lang="en-US" sz="1200" dirty="0"/>
                        <a:t>District Kernel</a:t>
                      </a:r>
                    </a:p>
                  </a:txBody>
                  <a:tcPr/>
                </a:tc>
                <a:tc>
                  <a:txBody>
                    <a:bodyPr/>
                    <a:lstStyle/>
                    <a:p>
                      <a:r>
                        <a:rPr lang="en-US" sz="1200" dirty="0"/>
                        <a:t>Email</a:t>
                      </a:r>
                    </a:p>
                  </a:txBody>
                  <a:tcPr/>
                </a:tc>
                <a:tc>
                  <a:txBody>
                    <a:bodyPr/>
                    <a:lstStyle/>
                    <a:p>
                      <a:r>
                        <a:rPr lang="en-US" sz="1200" dirty="0"/>
                        <a:t>District Executive</a:t>
                      </a:r>
                    </a:p>
                  </a:txBody>
                  <a:tcPr/>
                </a:tc>
                <a:tc>
                  <a:txBody>
                    <a:bodyPr/>
                    <a:lstStyle/>
                    <a:p>
                      <a:r>
                        <a:rPr lang="en-US" sz="1200" dirty="0"/>
                        <a:t>Email</a:t>
                      </a:r>
                    </a:p>
                  </a:txBody>
                  <a:tcPr/>
                </a:tc>
                <a:extLst>
                  <a:ext uri="{0D108BD9-81ED-4DB2-BD59-A6C34878D82A}">
                    <a16:rowId xmlns:a16="http://schemas.microsoft.com/office/drawing/2014/main" val="1450911917"/>
                  </a:ext>
                </a:extLst>
              </a:tr>
              <a:tr h="329113">
                <a:tc>
                  <a:txBody>
                    <a:bodyPr/>
                    <a:lstStyle/>
                    <a:p>
                      <a:r>
                        <a:rPr lang="en-US" sz="1200" dirty="0"/>
                        <a:t>Black Hawk</a:t>
                      </a:r>
                    </a:p>
                  </a:txBody>
                  <a:tcPr/>
                </a:tc>
                <a:tc>
                  <a:txBody>
                    <a:bodyPr/>
                    <a:lstStyle/>
                    <a:p>
                      <a:r>
                        <a:rPr lang="en-US" sz="1200" dirty="0"/>
                        <a:t>Ernie Hemmer</a:t>
                      </a:r>
                    </a:p>
                  </a:txBody>
                  <a:tcPr/>
                </a:tc>
                <a:tc>
                  <a:txBody>
                    <a:bodyPr/>
                    <a:lstStyle/>
                    <a:p>
                      <a:r>
                        <a:rPr lang="en-US" sz="1200" dirty="0">
                          <a:hlinkClick r:id="rId4"/>
                        </a:rPr>
                        <a:t>blackhawkpopcorn@gmail.com</a:t>
                      </a:r>
                      <a:endParaRPr lang="en-US" sz="1200" dirty="0"/>
                    </a:p>
                  </a:txBody>
                  <a:tcPr/>
                </a:tc>
                <a:tc>
                  <a:txBody>
                    <a:bodyPr/>
                    <a:lstStyle/>
                    <a:p>
                      <a:r>
                        <a:rPr lang="en-US" sz="1200" dirty="0"/>
                        <a:t>Ryan </a:t>
                      </a:r>
                      <a:r>
                        <a:rPr lang="en-US" sz="1200" dirty="0" err="1"/>
                        <a:t>LaViolette</a:t>
                      </a:r>
                      <a:endParaRPr lang="en-US" sz="1200" dirty="0"/>
                    </a:p>
                  </a:txBody>
                  <a:tcPr/>
                </a:tc>
                <a:tc>
                  <a:txBody>
                    <a:bodyPr/>
                    <a:lstStyle/>
                    <a:p>
                      <a:r>
                        <a:rPr lang="en-US" sz="1200" dirty="0">
                          <a:hlinkClick r:id="rId4"/>
                        </a:rPr>
                        <a:t>Ryan.LaViolette@scouting.org</a:t>
                      </a:r>
                      <a:endParaRPr lang="en-US" sz="1200" dirty="0"/>
                    </a:p>
                  </a:txBody>
                  <a:tcPr/>
                </a:tc>
                <a:extLst>
                  <a:ext uri="{0D108BD9-81ED-4DB2-BD59-A6C34878D82A}">
                    <a16:rowId xmlns:a16="http://schemas.microsoft.com/office/drawing/2014/main" val="2794740324"/>
                  </a:ext>
                </a:extLst>
              </a:tr>
              <a:tr h="341699">
                <a:tc>
                  <a:txBody>
                    <a:bodyPr/>
                    <a:lstStyle/>
                    <a:p>
                      <a:r>
                        <a:rPr lang="en-US" sz="1200" dirty="0"/>
                        <a:t>Iron Horse</a:t>
                      </a:r>
                    </a:p>
                  </a:txBody>
                  <a:tcPr/>
                </a:tc>
                <a:tc>
                  <a:txBody>
                    <a:bodyPr/>
                    <a:lstStyle/>
                    <a:p>
                      <a:r>
                        <a:rPr lang="en-US" sz="1200" dirty="0"/>
                        <a:t>Lisa Hayford</a:t>
                      </a:r>
                    </a:p>
                  </a:txBody>
                  <a:tcPr/>
                </a:tc>
                <a:tc>
                  <a:txBody>
                    <a:bodyPr/>
                    <a:lstStyle/>
                    <a:p>
                      <a:r>
                        <a:rPr lang="en-US" sz="1200" dirty="0"/>
                        <a:t>ironhorsepopcorn@gmail.com</a:t>
                      </a:r>
                    </a:p>
                  </a:txBody>
                  <a:tcPr/>
                </a:tc>
                <a:tc>
                  <a:txBody>
                    <a:bodyPr/>
                    <a:lstStyle/>
                    <a:p>
                      <a:r>
                        <a:rPr lang="en-US" sz="1200" dirty="0"/>
                        <a:t>Dustin Smith</a:t>
                      </a:r>
                    </a:p>
                  </a:txBody>
                  <a:tcPr/>
                </a:tc>
                <a:tc>
                  <a:txBody>
                    <a:bodyPr/>
                    <a:lstStyle/>
                    <a:p>
                      <a:r>
                        <a:rPr lang="en-US" sz="1200" dirty="0">
                          <a:hlinkClick r:id="rId4"/>
                        </a:rPr>
                        <a:t>Dustin.Smith@scouting.org</a:t>
                      </a:r>
                      <a:endParaRPr lang="en-US" sz="1200" dirty="0"/>
                    </a:p>
                  </a:txBody>
                  <a:tcPr/>
                </a:tc>
                <a:extLst>
                  <a:ext uri="{0D108BD9-81ED-4DB2-BD59-A6C34878D82A}">
                    <a16:rowId xmlns:a16="http://schemas.microsoft.com/office/drawing/2014/main" val="1089444073"/>
                  </a:ext>
                </a:extLst>
              </a:tr>
              <a:tr h="341699">
                <a:tc>
                  <a:txBody>
                    <a:bodyPr/>
                    <a:lstStyle/>
                    <a:p>
                      <a:r>
                        <a:rPr lang="en-US" sz="1200" dirty="0"/>
                        <a:t>Wagon Wheel</a:t>
                      </a:r>
                    </a:p>
                  </a:txBody>
                  <a:tcPr/>
                </a:tc>
                <a:tc>
                  <a:txBody>
                    <a:bodyPr/>
                    <a:lstStyle/>
                    <a:p>
                      <a:r>
                        <a:rPr lang="en-US" sz="1200" dirty="0"/>
                        <a:t>Amanda Lopez</a:t>
                      </a:r>
                    </a:p>
                  </a:txBody>
                  <a:tcPr/>
                </a:tc>
                <a:tc>
                  <a:txBody>
                    <a:bodyPr/>
                    <a:lstStyle/>
                    <a:p>
                      <a:r>
                        <a:rPr lang="en-US" sz="1200" dirty="0"/>
                        <a:t>wwdpopcorn@gmail.com</a:t>
                      </a:r>
                    </a:p>
                  </a:txBody>
                  <a:tcPr/>
                </a:tc>
                <a:tc>
                  <a:txBody>
                    <a:bodyPr/>
                    <a:lstStyle/>
                    <a:p>
                      <a:r>
                        <a:rPr lang="en-US" sz="1200" dirty="0"/>
                        <a:t>Bryan </a:t>
                      </a:r>
                      <a:r>
                        <a:rPr lang="en-US" sz="1200" dirty="0" err="1"/>
                        <a:t>Balvanz</a:t>
                      </a:r>
                      <a:endParaRPr lang="en-US" sz="1200" dirty="0"/>
                    </a:p>
                  </a:txBody>
                  <a:tcPr/>
                </a:tc>
                <a:tc>
                  <a:txBody>
                    <a:bodyPr/>
                    <a:lstStyle/>
                    <a:p>
                      <a:r>
                        <a:rPr lang="en-US" sz="1200" dirty="0">
                          <a:hlinkClick r:id="rId4"/>
                        </a:rPr>
                        <a:t>Bryan.Balvanz@scouting.org</a:t>
                      </a:r>
                      <a:endParaRPr lang="en-US" sz="1200" dirty="0"/>
                    </a:p>
                  </a:txBody>
                  <a:tcPr/>
                </a:tc>
                <a:extLst>
                  <a:ext uri="{0D108BD9-81ED-4DB2-BD59-A6C34878D82A}">
                    <a16:rowId xmlns:a16="http://schemas.microsoft.com/office/drawing/2014/main" val="1950150872"/>
                  </a:ext>
                </a:extLst>
              </a:tr>
              <a:tr h="341699">
                <a:tc>
                  <a:txBody>
                    <a:bodyPr/>
                    <a:lstStyle/>
                    <a:p>
                      <a:r>
                        <a:rPr lang="en-US" sz="1200" dirty="0"/>
                        <a:t>Goldenrod</a:t>
                      </a:r>
                    </a:p>
                  </a:txBody>
                  <a:tcPr/>
                </a:tc>
                <a:tc>
                  <a:txBody>
                    <a:bodyPr/>
                    <a:lstStyle/>
                    <a:p>
                      <a:r>
                        <a:rPr lang="en-US" sz="1200" dirty="0"/>
                        <a:t>Chad Adams</a:t>
                      </a:r>
                    </a:p>
                  </a:txBody>
                  <a:tcPr/>
                </a:tc>
                <a:tc>
                  <a:txBody>
                    <a:bodyPr/>
                    <a:lstStyle/>
                    <a:p>
                      <a:r>
                        <a:rPr lang="en-US" sz="1200" dirty="0">
                          <a:hlinkClick r:id="rId4"/>
                        </a:rPr>
                        <a:t>goldenrodpopcorn@gmail.com</a:t>
                      </a:r>
                      <a:endParaRPr lang="en-US" sz="1200" dirty="0"/>
                    </a:p>
                  </a:txBody>
                  <a:tcPr/>
                </a:tc>
                <a:tc>
                  <a:txBody>
                    <a:bodyPr/>
                    <a:lstStyle/>
                    <a:p>
                      <a:r>
                        <a:rPr lang="en-US" sz="1200" dirty="0"/>
                        <a:t>Cynthia </a:t>
                      </a:r>
                      <a:r>
                        <a:rPr lang="en-US" sz="1200" dirty="0" err="1"/>
                        <a:t>Lieb</a:t>
                      </a:r>
                      <a:endParaRPr lang="en-US" sz="1200" dirty="0"/>
                    </a:p>
                  </a:txBody>
                  <a:tcPr/>
                </a:tc>
                <a:tc>
                  <a:txBody>
                    <a:bodyPr/>
                    <a:lstStyle/>
                    <a:p>
                      <a:r>
                        <a:rPr lang="en-US" sz="1200" dirty="0">
                          <a:hlinkClick r:id="rId4"/>
                        </a:rPr>
                        <a:t>Cynthia.Lieb@scouting.org</a:t>
                      </a:r>
                      <a:endParaRPr lang="en-US" sz="1200" dirty="0"/>
                    </a:p>
                  </a:txBody>
                  <a:tcPr/>
                </a:tc>
                <a:extLst>
                  <a:ext uri="{0D108BD9-81ED-4DB2-BD59-A6C34878D82A}">
                    <a16:rowId xmlns:a16="http://schemas.microsoft.com/office/drawing/2014/main" val="1903033292"/>
                  </a:ext>
                </a:extLst>
              </a:tr>
              <a:tr h="339893">
                <a:tc>
                  <a:txBody>
                    <a:bodyPr/>
                    <a:lstStyle/>
                    <a:p>
                      <a:r>
                        <a:rPr lang="en-US" sz="1200" dirty="0"/>
                        <a:t>NE Nebraska</a:t>
                      </a:r>
                    </a:p>
                  </a:txBody>
                  <a:tcPr/>
                </a:tc>
                <a:tc>
                  <a:txBody>
                    <a:bodyPr/>
                    <a:lstStyle/>
                    <a:p>
                      <a:r>
                        <a:rPr lang="en-US" sz="1200" dirty="0"/>
                        <a:t>Kayla Steiner</a:t>
                      </a:r>
                    </a:p>
                  </a:txBody>
                  <a:tcPr/>
                </a:tc>
                <a:tc>
                  <a:txBody>
                    <a:bodyPr/>
                    <a:lstStyle/>
                    <a:p>
                      <a:r>
                        <a:rPr lang="en-US" sz="1200" dirty="0"/>
                        <a:t>diamonddickpopcorn@gmail.com</a:t>
                      </a:r>
                    </a:p>
                  </a:txBody>
                  <a:tcPr/>
                </a:tc>
                <a:tc>
                  <a:txBody>
                    <a:bodyPr/>
                    <a:lstStyle/>
                    <a:p>
                      <a:r>
                        <a:rPr lang="en-US" sz="1200" dirty="0"/>
                        <a:t>Vacant</a:t>
                      </a:r>
                    </a:p>
                  </a:txBody>
                  <a:tcPr/>
                </a:tc>
                <a:tc>
                  <a:txBody>
                    <a:bodyPr/>
                    <a:lstStyle/>
                    <a:p>
                      <a:endParaRPr lang="en-US" sz="1200" dirty="0"/>
                    </a:p>
                  </a:txBody>
                  <a:tcPr/>
                </a:tc>
                <a:extLst>
                  <a:ext uri="{0D108BD9-81ED-4DB2-BD59-A6C34878D82A}">
                    <a16:rowId xmlns:a16="http://schemas.microsoft.com/office/drawing/2014/main" val="1294629816"/>
                  </a:ext>
                </a:extLst>
              </a:tr>
              <a:tr h="341699">
                <a:tc>
                  <a:txBody>
                    <a:bodyPr/>
                    <a:lstStyle/>
                    <a:p>
                      <a:r>
                        <a:rPr lang="en-US" sz="1200" dirty="0" err="1"/>
                        <a:t>Ohwahnasee</a:t>
                      </a:r>
                      <a:endParaRPr lang="en-US" sz="1200" dirty="0"/>
                    </a:p>
                  </a:txBody>
                  <a:tcPr/>
                </a:tc>
                <a:tc>
                  <a:txBody>
                    <a:bodyPr/>
                    <a:lstStyle/>
                    <a:p>
                      <a:r>
                        <a:rPr lang="en-US" sz="1200" dirty="0"/>
                        <a:t>Melissa </a:t>
                      </a:r>
                      <a:r>
                        <a:rPr lang="en-US" sz="1200" dirty="0" err="1"/>
                        <a:t>Thygesen</a:t>
                      </a:r>
                      <a:endParaRPr lang="en-US" sz="1200" dirty="0"/>
                    </a:p>
                  </a:txBody>
                  <a:tcPr/>
                </a:tc>
                <a:tc>
                  <a:txBody>
                    <a:bodyPr/>
                    <a:lstStyle/>
                    <a:p>
                      <a:r>
                        <a:rPr lang="en-US" sz="1200" dirty="0">
                          <a:hlinkClick r:id="rId4"/>
                        </a:rPr>
                        <a:t>ohpopcorn@macscouts.org</a:t>
                      </a:r>
                      <a:endParaRPr lang="en-US" sz="1200" dirty="0"/>
                    </a:p>
                  </a:txBody>
                  <a:tcPr/>
                </a:tc>
                <a:tc>
                  <a:txBody>
                    <a:bodyPr/>
                    <a:lstStyle/>
                    <a:p>
                      <a:r>
                        <a:rPr lang="en-US" sz="1200" dirty="0"/>
                        <a:t>Becky Mahoney</a:t>
                      </a:r>
                    </a:p>
                  </a:txBody>
                  <a:tcPr/>
                </a:tc>
                <a:tc>
                  <a:txBody>
                    <a:bodyPr/>
                    <a:lstStyle/>
                    <a:p>
                      <a:r>
                        <a:rPr lang="en-US" sz="1200" dirty="0">
                          <a:hlinkClick r:id="rId4"/>
                        </a:rPr>
                        <a:t>Becky.Mahoney@scouting.org</a:t>
                      </a:r>
                      <a:endParaRPr lang="en-US" sz="1200" dirty="0"/>
                    </a:p>
                  </a:txBody>
                  <a:tcPr/>
                </a:tc>
                <a:extLst>
                  <a:ext uri="{0D108BD9-81ED-4DB2-BD59-A6C34878D82A}">
                    <a16:rowId xmlns:a16="http://schemas.microsoft.com/office/drawing/2014/main" val="1770597405"/>
                  </a:ext>
                </a:extLst>
              </a:tr>
              <a:tr h="341699">
                <a:tc>
                  <a:txBody>
                    <a:bodyPr/>
                    <a:lstStyle/>
                    <a:p>
                      <a:r>
                        <a:rPr lang="en-US" sz="1200" dirty="0"/>
                        <a:t>Trailblazer</a:t>
                      </a:r>
                    </a:p>
                  </a:txBody>
                  <a:tcPr/>
                </a:tc>
                <a:tc>
                  <a:txBody>
                    <a:bodyPr/>
                    <a:lstStyle/>
                    <a:p>
                      <a:r>
                        <a:rPr lang="en-US" sz="1200" dirty="0"/>
                        <a:t>Jen Wilkinson</a:t>
                      </a:r>
                    </a:p>
                  </a:txBody>
                  <a:tcPr/>
                </a:tc>
                <a:tc>
                  <a:txBody>
                    <a:bodyPr/>
                    <a:lstStyle/>
                    <a:p>
                      <a:r>
                        <a:rPr lang="en-US" sz="1200" dirty="0">
                          <a:hlinkClick r:id="rId4"/>
                        </a:rPr>
                        <a:t>tbpopcorn@macscouts.org</a:t>
                      </a:r>
                      <a:endParaRPr lang="en-US" sz="1200" dirty="0"/>
                    </a:p>
                  </a:txBody>
                  <a:tcPr/>
                </a:tc>
                <a:tc>
                  <a:txBody>
                    <a:bodyPr/>
                    <a:lstStyle/>
                    <a:p>
                      <a:r>
                        <a:rPr lang="en-US" sz="1200" dirty="0"/>
                        <a:t>Vacant</a:t>
                      </a:r>
                    </a:p>
                  </a:txBody>
                  <a:tcPr/>
                </a:tc>
                <a:tc>
                  <a:txBody>
                    <a:bodyPr/>
                    <a:lstStyle/>
                    <a:p>
                      <a:endParaRPr lang="en-US" sz="1200" dirty="0"/>
                    </a:p>
                  </a:txBody>
                  <a:tcPr/>
                </a:tc>
                <a:extLst>
                  <a:ext uri="{0D108BD9-81ED-4DB2-BD59-A6C34878D82A}">
                    <a16:rowId xmlns:a16="http://schemas.microsoft.com/office/drawing/2014/main" val="3272121105"/>
                  </a:ext>
                </a:extLst>
              </a:tr>
              <a:tr h="341699">
                <a:tc>
                  <a:txBody>
                    <a:bodyPr/>
                    <a:lstStyle/>
                    <a:p>
                      <a:r>
                        <a:rPr lang="en-US" sz="1200" dirty="0"/>
                        <a:t>NW Iowa</a:t>
                      </a:r>
                    </a:p>
                  </a:txBody>
                  <a:tcPr/>
                </a:tc>
                <a:tc>
                  <a:txBody>
                    <a:bodyPr/>
                    <a:lstStyle/>
                    <a:p>
                      <a:r>
                        <a:rPr lang="en-US" sz="1200" dirty="0" err="1"/>
                        <a:t>Jobina</a:t>
                      </a:r>
                      <a:r>
                        <a:rPr lang="en-US" sz="1200" dirty="0"/>
                        <a:t> Kirby</a:t>
                      </a:r>
                    </a:p>
                  </a:txBody>
                  <a:tcPr/>
                </a:tc>
                <a:tc>
                  <a:txBody>
                    <a:bodyPr/>
                    <a:lstStyle/>
                    <a:p>
                      <a:r>
                        <a:rPr lang="en-US" sz="1200" dirty="0"/>
                        <a:t>kirbygj@yahoo.com</a:t>
                      </a:r>
                    </a:p>
                  </a:txBody>
                  <a:tcPr/>
                </a:tc>
                <a:tc>
                  <a:txBody>
                    <a:bodyPr/>
                    <a:lstStyle/>
                    <a:p>
                      <a:r>
                        <a:rPr lang="en-US" sz="1200" dirty="0"/>
                        <a:t>Daryl </a:t>
                      </a:r>
                      <a:r>
                        <a:rPr lang="en-US" sz="1200" dirty="0" err="1"/>
                        <a:t>Milius</a:t>
                      </a:r>
                      <a:endParaRPr lang="en-US" sz="1200" dirty="0"/>
                    </a:p>
                  </a:txBody>
                  <a:tcPr/>
                </a:tc>
                <a:tc>
                  <a:txBody>
                    <a:bodyPr/>
                    <a:lstStyle/>
                    <a:p>
                      <a:r>
                        <a:rPr lang="en-US" sz="1200" dirty="0">
                          <a:hlinkClick r:id="rId4"/>
                        </a:rPr>
                        <a:t>Daryl.Milius@scouting.org</a:t>
                      </a:r>
                      <a:endParaRPr lang="en-US" sz="1200" dirty="0"/>
                    </a:p>
                  </a:txBody>
                  <a:tcPr/>
                </a:tc>
                <a:extLst>
                  <a:ext uri="{0D108BD9-81ED-4DB2-BD59-A6C34878D82A}">
                    <a16:rowId xmlns:a16="http://schemas.microsoft.com/office/drawing/2014/main" val="2022207144"/>
                  </a:ext>
                </a:extLst>
              </a:tr>
              <a:tr h="341699">
                <a:tc>
                  <a:txBody>
                    <a:bodyPr/>
                    <a:lstStyle/>
                    <a:p>
                      <a:r>
                        <a:rPr lang="en-US" sz="1200" dirty="0"/>
                        <a:t>War Eagle</a:t>
                      </a:r>
                    </a:p>
                  </a:txBody>
                  <a:tcPr/>
                </a:tc>
                <a:tc>
                  <a:txBody>
                    <a:bodyPr/>
                    <a:lstStyle/>
                    <a:p>
                      <a:r>
                        <a:rPr lang="en-US" sz="1200" dirty="0"/>
                        <a:t>Bill Splitter</a:t>
                      </a:r>
                    </a:p>
                  </a:txBody>
                  <a:tcPr/>
                </a:tc>
                <a:tc>
                  <a:txBody>
                    <a:bodyPr/>
                    <a:lstStyle/>
                    <a:p>
                      <a:r>
                        <a:rPr lang="en-US" sz="1200" dirty="0"/>
                        <a:t>williamsplitter@yahoo.com</a:t>
                      </a:r>
                    </a:p>
                  </a:txBody>
                  <a:tcPr/>
                </a:tc>
                <a:tc>
                  <a:txBody>
                    <a:bodyPr/>
                    <a:lstStyle/>
                    <a:p>
                      <a:r>
                        <a:rPr lang="en-US" sz="1200" dirty="0"/>
                        <a:t>Daryl </a:t>
                      </a:r>
                      <a:r>
                        <a:rPr lang="en-US" sz="1200" dirty="0" err="1"/>
                        <a:t>Milius</a:t>
                      </a:r>
                      <a:endParaRPr lang="en-US" sz="1200" dirty="0"/>
                    </a:p>
                  </a:txBody>
                  <a:tcPr/>
                </a:tc>
                <a:tc>
                  <a:txBody>
                    <a:bodyPr/>
                    <a:lstStyle/>
                    <a:p>
                      <a:r>
                        <a:rPr lang="en-US" sz="1200" dirty="0">
                          <a:hlinkClick r:id="rId4"/>
                        </a:rPr>
                        <a:t>Daryl.Milius@scouting.org</a:t>
                      </a:r>
                      <a:endParaRPr lang="en-US" sz="1200" dirty="0"/>
                    </a:p>
                  </a:txBody>
                  <a:tcPr/>
                </a:tc>
                <a:extLst>
                  <a:ext uri="{0D108BD9-81ED-4DB2-BD59-A6C34878D82A}">
                    <a16:rowId xmlns:a16="http://schemas.microsoft.com/office/drawing/2014/main" val="728603896"/>
                  </a:ext>
                </a:extLst>
              </a:tr>
              <a:tr h="341699">
                <a:tc>
                  <a:txBody>
                    <a:bodyPr/>
                    <a:lstStyle/>
                    <a:p>
                      <a:r>
                        <a:rPr lang="en-US" sz="1200" dirty="0"/>
                        <a:t>Buffalo Bill</a:t>
                      </a:r>
                    </a:p>
                  </a:txBody>
                  <a:tcPr/>
                </a:tc>
                <a:tc>
                  <a:txBody>
                    <a:bodyPr/>
                    <a:lstStyle/>
                    <a:p>
                      <a:endParaRPr lang="en-US" sz="1200" dirty="0"/>
                    </a:p>
                  </a:txBody>
                  <a:tcPr/>
                </a:tc>
                <a:tc>
                  <a:txBody>
                    <a:bodyPr/>
                    <a:lstStyle/>
                    <a:p>
                      <a:endParaRPr lang="en-US" sz="1200" dirty="0"/>
                    </a:p>
                  </a:txBody>
                  <a:tcPr/>
                </a:tc>
                <a:tc>
                  <a:txBody>
                    <a:bodyPr/>
                    <a:lstStyle/>
                    <a:p>
                      <a:r>
                        <a:rPr lang="en-US" sz="1200" dirty="0"/>
                        <a:t>Vacant</a:t>
                      </a:r>
                    </a:p>
                  </a:txBody>
                  <a:tcPr/>
                </a:tc>
                <a:tc>
                  <a:txBody>
                    <a:bodyPr/>
                    <a:lstStyle/>
                    <a:p>
                      <a:endParaRPr lang="en-US" sz="1200" dirty="0"/>
                    </a:p>
                  </a:txBody>
                  <a:tcPr/>
                </a:tc>
                <a:extLst>
                  <a:ext uri="{0D108BD9-81ED-4DB2-BD59-A6C34878D82A}">
                    <a16:rowId xmlns:a16="http://schemas.microsoft.com/office/drawing/2014/main" val="290443170"/>
                  </a:ext>
                </a:extLst>
              </a:tr>
              <a:tr h="333908">
                <a:tc>
                  <a:txBody>
                    <a:bodyPr/>
                    <a:lstStyle/>
                    <a:p>
                      <a:r>
                        <a:rPr lang="en-US" sz="1200" dirty="0"/>
                        <a:t>Covered Wagon</a:t>
                      </a:r>
                    </a:p>
                  </a:txBody>
                  <a:tcPr/>
                </a:tc>
                <a:tc>
                  <a:txBody>
                    <a:bodyPr/>
                    <a:lstStyle/>
                    <a:p>
                      <a:endParaRPr lang="en-US" sz="1200" dirty="0"/>
                    </a:p>
                  </a:txBody>
                  <a:tcPr/>
                </a:tc>
                <a:tc>
                  <a:txBody>
                    <a:bodyPr/>
                    <a:lstStyle/>
                    <a:p>
                      <a:endParaRPr lang="en-US" sz="1200" dirty="0"/>
                    </a:p>
                  </a:txBody>
                  <a:tcPr/>
                </a:tc>
                <a:tc>
                  <a:txBody>
                    <a:bodyPr/>
                    <a:lstStyle/>
                    <a:p>
                      <a:r>
                        <a:rPr lang="en-US" sz="1200" dirty="0"/>
                        <a:t>Josh Sikes</a:t>
                      </a:r>
                    </a:p>
                  </a:txBody>
                  <a:tcPr/>
                </a:tc>
                <a:tc>
                  <a:txBody>
                    <a:bodyPr/>
                    <a:lstStyle/>
                    <a:p>
                      <a:r>
                        <a:rPr lang="en-US" sz="1200" dirty="0">
                          <a:hlinkClick r:id="rId4"/>
                        </a:rPr>
                        <a:t>Joshua.Sikes@scouting.org</a:t>
                      </a:r>
                      <a:endParaRPr lang="en-US" sz="1200" dirty="0"/>
                    </a:p>
                  </a:txBody>
                  <a:tcPr/>
                </a:tc>
                <a:extLst>
                  <a:ext uri="{0D108BD9-81ED-4DB2-BD59-A6C34878D82A}">
                    <a16:rowId xmlns:a16="http://schemas.microsoft.com/office/drawing/2014/main" val="4018890060"/>
                  </a:ext>
                </a:extLst>
              </a:tr>
              <a:tr h="291402">
                <a:tc>
                  <a:txBody>
                    <a:bodyPr/>
                    <a:lstStyle/>
                    <a:p>
                      <a:r>
                        <a:rPr lang="en-US" sz="1200" dirty="0"/>
                        <a:t>Five Rivers</a:t>
                      </a:r>
                    </a:p>
                  </a:txBody>
                  <a:tcPr/>
                </a:tc>
                <a:tc>
                  <a:txBody>
                    <a:bodyPr/>
                    <a:lstStyle/>
                    <a:p>
                      <a:r>
                        <a:rPr lang="en-US" sz="1200" dirty="0"/>
                        <a:t>Carmen </a:t>
                      </a:r>
                    </a:p>
                  </a:txBody>
                  <a:tcPr/>
                </a:tc>
                <a:tc>
                  <a:txBody>
                    <a:bodyPr/>
                    <a:lstStyle/>
                    <a:p>
                      <a:r>
                        <a:rPr lang="en-US" sz="1200" dirty="0">
                          <a:hlinkClick r:id="rId5"/>
                        </a:rPr>
                        <a:t>carmen@ss-cpas.com</a:t>
                      </a:r>
                      <a:r>
                        <a:rPr lang="en-US" sz="1200" dirty="0"/>
                        <a:t>; j_stromer@msn.com</a:t>
                      </a:r>
                    </a:p>
                  </a:txBody>
                  <a:tcPr/>
                </a:tc>
                <a:tc>
                  <a:txBody>
                    <a:bodyPr/>
                    <a:lstStyle/>
                    <a:p>
                      <a:r>
                        <a:rPr lang="en-US" sz="1200" dirty="0"/>
                        <a:t>Kevin </a:t>
                      </a:r>
                      <a:r>
                        <a:rPr lang="en-US" sz="1200" dirty="0" err="1"/>
                        <a:t>Boilesen</a:t>
                      </a:r>
                      <a:endParaRPr lang="en-US" sz="1200" dirty="0"/>
                    </a:p>
                  </a:txBody>
                  <a:tcPr/>
                </a:tc>
                <a:tc>
                  <a:txBody>
                    <a:bodyPr/>
                    <a:lstStyle/>
                    <a:p>
                      <a:r>
                        <a:rPr lang="en-US" sz="1200" dirty="0">
                          <a:hlinkClick r:id="rId4"/>
                        </a:rPr>
                        <a:t>Kevin.Boilesen@scouitng.org</a:t>
                      </a:r>
                      <a:endParaRPr lang="en-US" sz="1200" dirty="0"/>
                    </a:p>
                  </a:txBody>
                  <a:tcPr/>
                </a:tc>
                <a:extLst>
                  <a:ext uri="{0D108BD9-81ED-4DB2-BD59-A6C34878D82A}">
                    <a16:rowId xmlns:a16="http://schemas.microsoft.com/office/drawing/2014/main" val="3061456173"/>
                  </a:ext>
                </a:extLst>
              </a:tr>
              <a:tr h="341699">
                <a:tc>
                  <a:txBody>
                    <a:bodyPr/>
                    <a:lstStyle/>
                    <a:p>
                      <a:r>
                        <a:rPr lang="en-US" sz="1200" dirty="0"/>
                        <a:t>Council</a:t>
                      </a:r>
                    </a:p>
                  </a:txBody>
                  <a:tcPr/>
                </a:tc>
                <a:tc>
                  <a:txBody>
                    <a:bodyPr/>
                    <a:lstStyle/>
                    <a:p>
                      <a:r>
                        <a:rPr lang="en-US" sz="1200" dirty="0" err="1"/>
                        <a:t>Danessa</a:t>
                      </a:r>
                      <a:r>
                        <a:rPr lang="en-US" sz="1200" dirty="0"/>
                        <a:t> Hemmer</a:t>
                      </a:r>
                    </a:p>
                  </a:txBody>
                  <a:tcPr/>
                </a:tc>
                <a:tc>
                  <a:txBody>
                    <a:bodyPr/>
                    <a:lstStyle/>
                    <a:p>
                      <a:r>
                        <a:rPr lang="en-US" sz="1200" dirty="0">
                          <a:hlinkClick r:id="rId4"/>
                        </a:rPr>
                        <a:t>Popcorn@macscouts.org</a:t>
                      </a:r>
                      <a:endParaRPr lang="en-US" sz="1200" dirty="0"/>
                    </a:p>
                  </a:txBody>
                  <a:tcPr/>
                </a:tc>
                <a:tc>
                  <a:txBody>
                    <a:bodyPr/>
                    <a:lstStyle/>
                    <a:p>
                      <a:r>
                        <a:rPr lang="en-US" sz="1200" dirty="0"/>
                        <a:t>Tina Douglas</a:t>
                      </a:r>
                    </a:p>
                  </a:txBody>
                  <a:tcPr/>
                </a:tc>
                <a:tc>
                  <a:txBody>
                    <a:bodyPr/>
                    <a:lstStyle/>
                    <a:p>
                      <a:r>
                        <a:rPr lang="en-US" sz="1200" dirty="0"/>
                        <a:t>Tina.Douglas@scouting.org</a:t>
                      </a:r>
                    </a:p>
                  </a:txBody>
                  <a:tcPr/>
                </a:tc>
                <a:extLst>
                  <a:ext uri="{0D108BD9-81ED-4DB2-BD59-A6C34878D82A}">
                    <a16:rowId xmlns:a16="http://schemas.microsoft.com/office/drawing/2014/main" val="2369275139"/>
                  </a:ext>
                </a:extLst>
              </a:tr>
            </a:tbl>
          </a:graphicData>
        </a:graphic>
      </p:graphicFrame>
    </p:spTree>
    <p:extLst>
      <p:ext uri="{BB962C8B-B14F-4D97-AF65-F5344CB8AC3E}">
        <p14:creationId xmlns:p14="http://schemas.microsoft.com/office/powerpoint/2010/main" val="91262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ictures on red ropes&#10;&#10;Description automatically generated">
            <a:extLst>
              <a:ext uri="{FF2B5EF4-FFF2-40B4-BE49-F238E27FC236}">
                <a16:creationId xmlns:a16="http://schemas.microsoft.com/office/drawing/2014/main" id="{E31E8755-9A86-A910-5FEC-3BE11F25D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0C78005-7174-64F7-6523-C15249609B13}"/>
              </a:ext>
            </a:extLst>
          </p:cNvPr>
          <p:cNvSpPr txBox="1"/>
          <p:nvPr/>
        </p:nvSpPr>
        <p:spPr>
          <a:xfrm>
            <a:off x="3243508" y="2767280"/>
            <a:ext cx="5704984" cy="1323439"/>
          </a:xfrm>
          <a:prstGeom prst="rect">
            <a:avLst/>
          </a:prstGeom>
          <a:noFill/>
        </p:spPr>
        <p:txBody>
          <a:bodyPr wrap="square">
            <a:spAutoFit/>
          </a:bodyPr>
          <a:lstStyle/>
          <a:p>
            <a:pPr algn="ctr"/>
            <a:r>
              <a:rPr lang="en-US" sz="8000" b="1" dirty="0">
                <a:latin typeface="Rockwell Nova Light" panose="02060303020205020403" pitchFamily="18" charset="0"/>
              </a:rPr>
              <a:t>Questions?</a:t>
            </a:r>
          </a:p>
        </p:txBody>
      </p:sp>
    </p:spTree>
    <p:extLst>
      <p:ext uri="{BB962C8B-B14F-4D97-AF65-F5344CB8AC3E}">
        <p14:creationId xmlns:p14="http://schemas.microsoft.com/office/powerpoint/2010/main" val="163608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le with a border&#10;&#10;Description automatically generated">
            <a:extLst>
              <a:ext uri="{FF2B5EF4-FFF2-40B4-BE49-F238E27FC236}">
                <a16:creationId xmlns:a16="http://schemas.microsoft.com/office/drawing/2014/main" id="{48DE6CF4-8C5A-F203-2ABE-DC2568C60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0C78005-7174-64F7-6523-C15249609B13}"/>
              </a:ext>
            </a:extLst>
          </p:cNvPr>
          <p:cNvSpPr txBox="1"/>
          <p:nvPr/>
        </p:nvSpPr>
        <p:spPr>
          <a:xfrm>
            <a:off x="936046" y="1071942"/>
            <a:ext cx="10319907" cy="923330"/>
          </a:xfrm>
          <a:prstGeom prst="rect">
            <a:avLst/>
          </a:prstGeom>
          <a:noFill/>
        </p:spPr>
        <p:txBody>
          <a:bodyPr wrap="square">
            <a:spAutoFit/>
          </a:bodyPr>
          <a:lstStyle/>
          <a:p>
            <a:pPr algn="ctr"/>
            <a:r>
              <a:rPr lang="en-US" sz="5400" b="1" dirty="0">
                <a:latin typeface="Rockwell Nova Light" panose="02060303020205020403" pitchFamily="18" charset="0"/>
              </a:rPr>
              <a:t>Welcome to Mission </a:t>
            </a:r>
            <a:r>
              <a:rPr lang="en-US" sz="5400" b="1" dirty="0" err="1">
                <a:latin typeface="Rockwell Nova Light" panose="02060303020205020403" pitchFamily="18" charset="0"/>
              </a:rPr>
              <a:t>Popable</a:t>
            </a:r>
            <a:r>
              <a:rPr lang="en-US" sz="5400" b="1" dirty="0">
                <a:latin typeface="Rockwell Nova Light" panose="02060303020205020403" pitchFamily="18" charset="0"/>
              </a:rPr>
              <a:t>!</a:t>
            </a:r>
          </a:p>
        </p:txBody>
      </p:sp>
      <p:sp>
        <p:nvSpPr>
          <p:cNvPr id="6" name="TextBox 5">
            <a:extLst>
              <a:ext uri="{FF2B5EF4-FFF2-40B4-BE49-F238E27FC236}">
                <a16:creationId xmlns:a16="http://schemas.microsoft.com/office/drawing/2014/main" id="{F7037E34-0D24-CFEC-428C-0832E27558BF}"/>
              </a:ext>
            </a:extLst>
          </p:cNvPr>
          <p:cNvSpPr txBox="1"/>
          <p:nvPr/>
        </p:nvSpPr>
        <p:spPr>
          <a:xfrm>
            <a:off x="1053351" y="1995272"/>
            <a:ext cx="9805149" cy="4062651"/>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Rockwell Nova Light" panose="02060303020205020403" pitchFamily="18" charset="0"/>
              </a:rPr>
              <a:t>Theme this year is “Mission </a:t>
            </a:r>
            <a:r>
              <a:rPr lang="en-US" sz="2400" dirty="0" err="1">
                <a:latin typeface="Rockwell Nova Light" panose="02060303020205020403" pitchFamily="18" charset="0"/>
              </a:rPr>
              <a:t>Popable</a:t>
            </a:r>
            <a:r>
              <a:rPr lang="en-US" sz="2400" dirty="0">
                <a:latin typeface="Rockwell Nova Light" panose="02060303020205020403" pitchFamily="18" charset="0"/>
              </a:rPr>
              <a:t>” – a play on detectives!</a:t>
            </a:r>
          </a:p>
          <a:p>
            <a:pPr marL="285750" indent="-285750">
              <a:buFont typeface="Arial" panose="020B0604020202020204" pitchFamily="34" charset="0"/>
              <a:buChar char="•"/>
            </a:pPr>
            <a:r>
              <a:rPr lang="en-US" sz="2400" dirty="0">
                <a:latin typeface="Rockwell Nova Light" panose="02060303020205020403" pitchFamily="18" charset="0"/>
              </a:rPr>
              <a:t>Best Advice: Be Excited! The families will feed off your attitude towards popcorn – positive or negative.</a:t>
            </a:r>
          </a:p>
          <a:p>
            <a:pPr marL="285750" indent="-285750">
              <a:buFont typeface="Arial" panose="020B0604020202020204" pitchFamily="34" charset="0"/>
              <a:buChar char="•"/>
            </a:pPr>
            <a:r>
              <a:rPr lang="en-US" sz="2400" dirty="0">
                <a:latin typeface="Rockwell Nova Light" panose="02060303020205020403" pitchFamily="18" charset="0"/>
              </a:rPr>
              <a:t>Second Best Advice: It’s just popcorn and it’s just Scouting! We can find a solution/answer/fix to anything.</a:t>
            </a:r>
          </a:p>
          <a:p>
            <a:pPr marL="285750" indent="-285750">
              <a:buFont typeface="Arial" panose="020B0604020202020204" pitchFamily="34" charset="0"/>
              <a:buChar char="•"/>
            </a:pPr>
            <a:endParaRPr lang="en-US" sz="2400" dirty="0">
              <a:latin typeface="Rockwell Nova Light" panose="02060303020205020403" pitchFamily="18" charset="0"/>
            </a:endParaRPr>
          </a:p>
          <a:p>
            <a:pPr marL="285750" indent="-285750">
              <a:buFont typeface="Arial" panose="020B0604020202020204" pitchFamily="34" charset="0"/>
              <a:buChar char="•"/>
            </a:pPr>
            <a:r>
              <a:rPr lang="en-US" sz="2400" b="1" dirty="0">
                <a:latin typeface="Rockwell Nova Light" panose="02060303020205020403" pitchFamily="18" charset="0"/>
              </a:rPr>
              <a:t>Important Information – </a:t>
            </a:r>
          </a:p>
          <a:p>
            <a:pPr marL="742950" lvl="1" indent="-285750">
              <a:buFont typeface="Arial" panose="020B0604020202020204" pitchFamily="34" charset="0"/>
              <a:buChar char="•"/>
            </a:pPr>
            <a:r>
              <a:rPr lang="en-US" sz="2400" dirty="0">
                <a:latin typeface="Rockwell Nova Light" panose="02060303020205020403" pitchFamily="18" charset="0"/>
              </a:rPr>
              <a:t>Commission will be 50% for traditional and 40% for online</a:t>
            </a:r>
          </a:p>
          <a:p>
            <a:pPr marL="742950" lvl="1" indent="-285750">
              <a:buFont typeface="Arial" panose="020B0604020202020204" pitchFamily="34" charset="0"/>
              <a:buChar char="•"/>
            </a:pPr>
            <a:r>
              <a:rPr lang="en-US" sz="2400" dirty="0">
                <a:latin typeface="Rockwell Nova Light" panose="02060303020205020403" pitchFamily="18" charset="0"/>
              </a:rPr>
              <a:t>Please look at our resources on the MAC Popcorn Landing page or the MAC Popcorn Google Drive</a:t>
            </a:r>
          </a:p>
          <a:p>
            <a:r>
              <a:rPr lang="en-US" sz="1800" b="1" dirty="0">
                <a:latin typeface="Rockwell Nova Light" panose="02060303020205020403" pitchFamily="18" charset="0"/>
              </a:rPr>
              <a:t> </a:t>
            </a:r>
            <a:endParaRPr lang="en-US" dirty="0">
              <a:latin typeface="Rockwell Nova Light" panose="02060303020205020403" pitchFamily="18" charset="0"/>
            </a:endParaRPr>
          </a:p>
        </p:txBody>
      </p:sp>
      <p:pic>
        <p:nvPicPr>
          <p:cNvPr id="4" name="Picture 3" descr="A qr code on a white background&#10;&#10;Description automatically generated">
            <a:extLst>
              <a:ext uri="{FF2B5EF4-FFF2-40B4-BE49-F238E27FC236}">
                <a16:creationId xmlns:a16="http://schemas.microsoft.com/office/drawing/2014/main" id="{A018B6CF-988D-2CC0-214D-84E3E766F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2490" y="4410997"/>
            <a:ext cx="1646926" cy="1646926"/>
          </a:xfrm>
          <a:prstGeom prst="rect">
            <a:avLst/>
          </a:prstGeom>
        </p:spPr>
      </p:pic>
    </p:spTree>
    <p:extLst>
      <p:ext uri="{BB962C8B-B14F-4D97-AF65-F5344CB8AC3E}">
        <p14:creationId xmlns:p14="http://schemas.microsoft.com/office/powerpoint/2010/main" val="4011119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rectangle with a border&#10;&#10;Description automatically generated">
            <a:extLst>
              <a:ext uri="{FF2B5EF4-FFF2-40B4-BE49-F238E27FC236}">
                <a16:creationId xmlns:a16="http://schemas.microsoft.com/office/drawing/2014/main" id="{1832ACF8-8969-FD4C-ED7C-445CA9902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948333"/>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Key Popcorn Dates</a:t>
            </a:r>
          </a:p>
        </p:txBody>
      </p:sp>
      <p:sp>
        <p:nvSpPr>
          <p:cNvPr id="4" name="TextBox 3">
            <a:extLst>
              <a:ext uri="{FF2B5EF4-FFF2-40B4-BE49-F238E27FC236}">
                <a16:creationId xmlns:a16="http://schemas.microsoft.com/office/drawing/2014/main" id="{3C966F64-183D-676F-3C80-4ED152F0EC55}"/>
              </a:ext>
            </a:extLst>
          </p:cNvPr>
          <p:cNvSpPr txBox="1"/>
          <p:nvPr/>
        </p:nvSpPr>
        <p:spPr>
          <a:xfrm>
            <a:off x="1276515" y="1876187"/>
            <a:ext cx="9491497" cy="3816429"/>
          </a:xfrm>
          <a:prstGeom prst="rect">
            <a:avLst/>
          </a:prstGeom>
          <a:noFill/>
        </p:spPr>
        <p:txBody>
          <a:bodyPr wrap="square">
            <a:spAutoFit/>
          </a:bodyPr>
          <a:lstStyle/>
          <a:p>
            <a:r>
              <a:rPr lang="en-US" sz="2200" b="1" dirty="0">
                <a:latin typeface="Rockwell Nova Light" panose="02060303020205020403" pitchFamily="18" charset="0"/>
              </a:rPr>
              <a:t>July 1 </a:t>
            </a:r>
            <a:r>
              <a:rPr lang="en-US" sz="2200" dirty="0">
                <a:latin typeface="Rockwell Nova Light" panose="02060303020205020403" pitchFamily="18" charset="0"/>
              </a:rPr>
              <a:t>| Online Sales Begin</a:t>
            </a:r>
          </a:p>
          <a:p>
            <a:endParaRPr lang="en-US" sz="2200" dirty="0">
              <a:latin typeface="Rockwell Nova Light" panose="02060303020205020403" pitchFamily="18" charset="0"/>
            </a:endParaRPr>
          </a:p>
          <a:p>
            <a:r>
              <a:rPr lang="en-US" sz="2200" b="1" dirty="0">
                <a:latin typeface="Rockwell Nova Light" panose="02060303020205020403" pitchFamily="18" charset="0"/>
              </a:rPr>
              <a:t>August 21 </a:t>
            </a:r>
            <a:r>
              <a:rPr lang="en-US" sz="2200" dirty="0">
                <a:latin typeface="Rockwell Nova Light" panose="02060303020205020403" pitchFamily="18" charset="0"/>
              </a:rPr>
              <a:t>| Initial Order due at NOON</a:t>
            </a:r>
          </a:p>
          <a:p>
            <a:r>
              <a:rPr lang="en-US" sz="2200" b="1" dirty="0">
                <a:latin typeface="Rockwell Nova Light" panose="02060303020205020403" pitchFamily="18" charset="0"/>
              </a:rPr>
              <a:t>August 23 </a:t>
            </a:r>
            <a:r>
              <a:rPr lang="en-US" sz="2200" dirty="0">
                <a:latin typeface="Rockwell Nova Light" panose="02060303020205020403" pitchFamily="18" charset="0"/>
              </a:rPr>
              <a:t>| Home Delivery Sign Up deadline (metro only)</a:t>
            </a:r>
          </a:p>
          <a:p>
            <a:endParaRPr lang="en-US" sz="2200" dirty="0">
              <a:latin typeface="Rockwell Nova Light" panose="02060303020205020403" pitchFamily="18" charset="0"/>
            </a:endParaRPr>
          </a:p>
          <a:p>
            <a:r>
              <a:rPr lang="en-US" sz="2200" b="1" dirty="0">
                <a:latin typeface="Rockwell Nova Light" panose="02060303020205020403" pitchFamily="18" charset="0"/>
              </a:rPr>
              <a:t>September 4-5</a:t>
            </a:r>
            <a:r>
              <a:rPr lang="en-US" sz="2200" dirty="0">
                <a:latin typeface="Rockwell Nova Light" panose="02060303020205020403" pitchFamily="18" charset="0"/>
              </a:rPr>
              <a:t> | Initial Order Distribution Dates (see slide for details)</a:t>
            </a:r>
          </a:p>
          <a:p>
            <a:r>
              <a:rPr lang="en-US" sz="2200" b="1" dirty="0">
                <a:latin typeface="Rockwell Nova Light" panose="02060303020205020403" pitchFamily="18" charset="0"/>
              </a:rPr>
              <a:t>September 6 </a:t>
            </a:r>
            <a:r>
              <a:rPr lang="en-US" sz="2200" dirty="0">
                <a:latin typeface="Rockwell Nova Light" panose="02060303020205020403" pitchFamily="18" charset="0"/>
              </a:rPr>
              <a:t>| Sale Begins!</a:t>
            </a:r>
          </a:p>
          <a:p>
            <a:r>
              <a:rPr lang="en-US" sz="2200" b="1" dirty="0">
                <a:latin typeface="Rockwell Nova Light" panose="02060303020205020403" pitchFamily="18" charset="0"/>
              </a:rPr>
              <a:t>Sept/Oct </a:t>
            </a:r>
            <a:r>
              <a:rPr lang="en-US" sz="2200" dirty="0">
                <a:latin typeface="Rockwell Nova Light" panose="02060303020205020403" pitchFamily="18" charset="0"/>
              </a:rPr>
              <a:t>| Replenishment Orders (see slide for details)</a:t>
            </a:r>
          </a:p>
          <a:p>
            <a:endParaRPr lang="en-US" sz="2200" dirty="0">
              <a:latin typeface="Rockwell Nova Light" panose="02060303020205020403" pitchFamily="18" charset="0"/>
            </a:endParaRPr>
          </a:p>
          <a:p>
            <a:r>
              <a:rPr lang="en-US" sz="2200" b="1" dirty="0">
                <a:latin typeface="Rockwell Nova Light" panose="02060303020205020403" pitchFamily="18" charset="0"/>
              </a:rPr>
              <a:t>September 29 </a:t>
            </a:r>
            <a:r>
              <a:rPr lang="en-US" sz="2200" dirty="0">
                <a:latin typeface="Rockwell Nova Light" panose="02060303020205020403" pitchFamily="18" charset="0"/>
              </a:rPr>
              <a:t>| All Amnesty Day Returns due in System</a:t>
            </a:r>
          </a:p>
          <a:p>
            <a:r>
              <a:rPr lang="en-US" sz="2200" b="1" dirty="0">
                <a:latin typeface="Rockwell Nova Light" panose="02060303020205020403" pitchFamily="18" charset="0"/>
              </a:rPr>
              <a:t>October 29 </a:t>
            </a:r>
            <a:r>
              <a:rPr lang="en-US" sz="2200" dirty="0">
                <a:latin typeface="Rockwell Nova Light" panose="02060303020205020403" pitchFamily="18" charset="0"/>
              </a:rPr>
              <a:t>| Final Order due by 11:59PM</a:t>
            </a:r>
          </a:p>
        </p:txBody>
      </p:sp>
      <p:sp>
        <p:nvSpPr>
          <p:cNvPr id="11" name="TextBox 10">
            <a:extLst>
              <a:ext uri="{FF2B5EF4-FFF2-40B4-BE49-F238E27FC236}">
                <a16:creationId xmlns:a16="http://schemas.microsoft.com/office/drawing/2014/main" id="{370E0AE3-02A7-A276-69C0-03D0251C0996}"/>
              </a:ext>
            </a:extLst>
          </p:cNvPr>
          <p:cNvSpPr txBox="1"/>
          <p:nvPr/>
        </p:nvSpPr>
        <p:spPr>
          <a:xfrm>
            <a:off x="1841991" y="6090642"/>
            <a:ext cx="8360546" cy="369332"/>
          </a:xfrm>
          <a:prstGeom prst="rect">
            <a:avLst/>
          </a:prstGeom>
          <a:noFill/>
        </p:spPr>
        <p:txBody>
          <a:bodyPr wrap="square">
            <a:spAutoFit/>
          </a:bodyPr>
          <a:lstStyle/>
          <a:p>
            <a:r>
              <a:rPr lang="en-US" b="1" dirty="0">
                <a:latin typeface="Rockwell Nova Light" panose="02060303020205020403" pitchFamily="18" charset="0"/>
              </a:rPr>
              <a:t>Full list of popcorn dates can be found on the MAC Popcorn Landing Page</a:t>
            </a:r>
          </a:p>
        </p:txBody>
      </p:sp>
    </p:spTree>
    <p:extLst>
      <p:ext uri="{BB962C8B-B14F-4D97-AF65-F5344CB8AC3E}">
        <p14:creationId xmlns:p14="http://schemas.microsoft.com/office/powerpoint/2010/main" val="2820853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rectangle with a border&#10;&#10;Description automatically generated">
            <a:extLst>
              <a:ext uri="{FF2B5EF4-FFF2-40B4-BE49-F238E27FC236}">
                <a16:creationId xmlns:a16="http://schemas.microsoft.com/office/drawing/2014/main" id="{528AAB89-E8A8-10FB-F03A-48981EEF7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920697"/>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Why Popcorn?</a:t>
            </a:r>
          </a:p>
        </p:txBody>
      </p:sp>
      <p:sp>
        <p:nvSpPr>
          <p:cNvPr id="4" name="TextBox 3">
            <a:extLst>
              <a:ext uri="{FF2B5EF4-FFF2-40B4-BE49-F238E27FC236}">
                <a16:creationId xmlns:a16="http://schemas.microsoft.com/office/drawing/2014/main" id="{D9D96018-DD85-73AC-E468-00F77E773BD4}"/>
              </a:ext>
            </a:extLst>
          </p:cNvPr>
          <p:cNvSpPr txBox="1"/>
          <p:nvPr/>
        </p:nvSpPr>
        <p:spPr>
          <a:xfrm>
            <a:off x="1151512" y="1844027"/>
            <a:ext cx="7253908" cy="4893647"/>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Rockwell Nova Light" panose="02060303020205020403" pitchFamily="18" charset="0"/>
              </a:rPr>
              <a:t>Fund your unit’s adventures</a:t>
            </a:r>
          </a:p>
          <a:p>
            <a:pPr marL="742950" lvl="1" indent="-285750">
              <a:buFont typeface="Arial" panose="020B0604020202020204" pitchFamily="34" charset="0"/>
              <a:buChar char="•"/>
            </a:pPr>
            <a:r>
              <a:rPr lang="en-US" sz="2400" dirty="0">
                <a:latin typeface="Rockwell Nova Light" panose="02060303020205020403" pitchFamily="18" charset="0"/>
              </a:rPr>
              <a:t>Plan your Calendar &amp; Budget with Popcorn sale in mind</a:t>
            </a:r>
          </a:p>
          <a:p>
            <a:pPr marL="742950" lvl="1" indent="-285750">
              <a:buFont typeface="Arial" panose="020B0604020202020204" pitchFamily="34" charset="0"/>
              <a:buChar char="•"/>
            </a:pPr>
            <a:r>
              <a:rPr lang="en-US" sz="2400" dirty="0">
                <a:latin typeface="Rockwell Nova Light" panose="02060303020205020403" pitchFamily="18" charset="0"/>
              </a:rPr>
              <a:t>Provides the opportunity for the Unit to provide an outstanding program at low  out-of-pocket expense. </a:t>
            </a:r>
          </a:p>
          <a:p>
            <a:pPr marL="742950" lvl="1" indent="-285750">
              <a:buFont typeface="Arial" panose="020B0604020202020204" pitchFamily="34" charset="0"/>
              <a:buChar char="•"/>
            </a:pPr>
            <a:endParaRPr lang="en-US" sz="2400" dirty="0">
              <a:latin typeface="Rockwell Nova Light" panose="02060303020205020403" pitchFamily="18" charset="0"/>
            </a:endParaRPr>
          </a:p>
          <a:p>
            <a:pPr marL="285750" indent="-285750">
              <a:buFont typeface="Arial" panose="020B0604020202020204" pitchFamily="34" charset="0"/>
              <a:buChar char="•"/>
            </a:pPr>
            <a:r>
              <a:rPr lang="en-US" sz="2400" dirty="0">
                <a:latin typeface="Rockwell Nova Light" panose="02060303020205020403" pitchFamily="18" charset="0"/>
              </a:rPr>
              <a:t>Scouts Learn</a:t>
            </a:r>
          </a:p>
          <a:p>
            <a:pPr marL="742950" lvl="1" indent="-285750">
              <a:buFont typeface="Arial" panose="020B0604020202020204" pitchFamily="34" charset="0"/>
              <a:buChar char="•"/>
            </a:pPr>
            <a:r>
              <a:rPr lang="en-US" sz="2400" dirty="0">
                <a:latin typeface="Rockwell Nova Light" panose="02060303020205020403" pitchFamily="18" charset="0"/>
              </a:rPr>
              <a:t>The value of hard work</a:t>
            </a:r>
          </a:p>
          <a:p>
            <a:pPr marL="742950" lvl="1" indent="-285750">
              <a:buFont typeface="Arial" panose="020B0604020202020204" pitchFamily="34" charset="0"/>
              <a:buChar char="•"/>
            </a:pPr>
            <a:r>
              <a:rPr lang="en-US" sz="2400" dirty="0">
                <a:latin typeface="Rockwell Nova Light" panose="02060303020205020403" pitchFamily="18" charset="0"/>
              </a:rPr>
              <a:t>How to earn their own way</a:t>
            </a:r>
          </a:p>
          <a:p>
            <a:pPr marL="742950" lvl="1" indent="-285750">
              <a:buFont typeface="Arial" panose="020B0604020202020204" pitchFamily="34" charset="0"/>
              <a:buChar char="•"/>
            </a:pPr>
            <a:r>
              <a:rPr lang="en-US" sz="2400" b="1" dirty="0">
                <a:latin typeface="Rockwell Nova Light" panose="02060303020205020403" pitchFamily="18" charset="0"/>
              </a:rPr>
              <a:t>Public speaking</a:t>
            </a:r>
          </a:p>
          <a:p>
            <a:pPr marL="742950" lvl="1" indent="-285750">
              <a:buFont typeface="Arial" panose="020B0604020202020204" pitchFamily="34" charset="0"/>
              <a:buChar char="•"/>
            </a:pPr>
            <a:r>
              <a:rPr lang="en-US" sz="2400" dirty="0">
                <a:latin typeface="Rockwell Nova Light" panose="02060303020205020403" pitchFamily="18" charset="0"/>
              </a:rPr>
              <a:t>Salesmanship &amp; people sills</a:t>
            </a:r>
          </a:p>
          <a:p>
            <a:pPr marL="742950" lvl="1" indent="-285750">
              <a:buFont typeface="Arial" panose="020B0604020202020204" pitchFamily="34" charset="0"/>
              <a:buChar char="•"/>
            </a:pPr>
            <a:r>
              <a:rPr lang="en-US" sz="2400" dirty="0">
                <a:latin typeface="Rockwell Nova Light" panose="02060303020205020403" pitchFamily="18" charset="0"/>
              </a:rPr>
              <a:t>Setting and achieving goals</a:t>
            </a:r>
          </a:p>
        </p:txBody>
      </p:sp>
      <p:pic>
        <p:nvPicPr>
          <p:cNvPr id="3" name="Picture 2">
            <a:extLst>
              <a:ext uri="{FF2B5EF4-FFF2-40B4-BE49-F238E27FC236}">
                <a16:creationId xmlns:a16="http://schemas.microsoft.com/office/drawing/2014/main" id="{519DDBA8-44A4-38E4-210F-132B46DBC95F}"/>
              </a:ext>
            </a:extLst>
          </p:cNvPr>
          <p:cNvPicPr>
            <a:picLocks noChangeAspect="1"/>
          </p:cNvPicPr>
          <p:nvPr/>
        </p:nvPicPr>
        <p:blipFill>
          <a:blip r:embed="rId4"/>
          <a:stretch>
            <a:fillRect/>
          </a:stretch>
        </p:blipFill>
        <p:spPr>
          <a:xfrm>
            <a:off x="9609327" y="2757394"/>
            <a:ext cx="1152686" cy="1343212"/>
          </a:xfrm>
          <a:prstGeom prst="rect">
            <a:avLst/>
          </a:prstGeom>
        </p:spPr>
      </p:pic>
      <p:pic>
        <p:nvPicPr>
          <p:cNvPr id="6" name="Picture 5">
            <a:extLst>
              <a:ext uri="{FF2B5EF4-FFF2-40B4-BE49-F238E27FC236}">
                <a16:creationId xmlns:a16="http://schemas.microsoft.com/office/drawing/2014/main" id="{21430CDC-B420-EDCC-557D-C1CDDE107680}"/>
              </a:ext>
            </a:extLst>
          </p:cNvPr>
          <p:cNvPicPr>
            <a:picLocks noChangeAspect="1"/>
          </p:cNvPicPr>
          <p:nvPr/>
        </p:nvPicPr>
        <p:blipFill>
          <a:blip r:embed="rId5"/>
          <a:stretch>
            <a:fillRect/>
          </a:stretch>
        </p:blipFill>
        <p:spPr>
          <a:xfrm>
            <a:off x="9661722" y="1041414"/>
            <a:ext cx="1047896" cy="1438476"/>
          </a:xfrm>
          <a:prstGeom prst="rect">
            <a:avLst/>
          </a:prstGeom>
        </p:spPr>
      </p:pic>
      <p:pic>
        <p:nvPicPr>
          <p:cNvPr id="9" name="Picture 8">
            <a:extLst>
              <a:ext uri="{FF2B5EF4-FFF2-40B4-BE49-F238E27FC236}">
                <a16:creationId xmlns:a16="http://schemas.microsoft.com/office/drawing/2014/main" id="{FAF06B68-6C1F-EE37-1D06-BBADEA3078A3}"/>
              </a:ext>
            </a:extLst>
          </p:cNvPr>
          <p:cNvPicPr>
            <a:picLocks noChangeAspect="1"/>
          </p:cNvPicPr>
          <p:nvPr/>
        </p:nvPicPr>
        <p:blipFill>
          <a:blip r:embed="rId6"/>
          <a:stretch>
            <a:fillRect/>
          </a:stretch>
        </p:blipFill>
        <p:spPr>
          <a:xfrm>
            <a:off x="9609327" y="4554229"/>
            <a:ext cx="1152686" cy="1428949"/>
          </a:xfrm>
          <a:prstGeom prst="rect">
            <a:avLst/>
          </a:prstGeom>
        </p:spPr>
      </p:pic>
    </p:spTree>
    <p:extLst>
      <p:ext uri="{BB962C8B-B14F-4D97-AF65-F5344CB8AC3E}">
        <p14:creationId xmlns:p14="http://schemas.microsoft.com/office/powerpoint/2010/main" val="1905975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rectangle with a border&#10;&#10;Description automatically generated">
            <a:extLst>
              <a:ext uri="{FF2B5EF4-FFF2-40B4-BE49-F238E27FC236}">
                <a16:creationId xmlns:a16="http://schemas.microsoft.com/office/drawing/2014/main" id="{B9E7F285-FB9F-8A4C-DD16-3339FA5EC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1" y="820916"/>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Commission Breakdown</a:t>
            </a:r>
          </a:p>
        </p:txBody>
      </p:sp>
      <p:sp>
        <p:nvSpPr>
          <p:cNvPr id="4" name="TextBox 3">
            <a:extLst>
              <a:ext uri="{FF2B5EF4-FFF2-40B4-BE49-F238E27FC236}">
                <a16:creationId xmlns:a16="http://schemas.microsoft.com/office/drawing/2014/main" id="{D9D96018-DD85-73AC-E468-00F77E773BD4}"/>
              </a:ext>
            </a:extLst>
          </p:cNvPr>
          <p:cNvSpPr txBox="1"/>
          <p:nvPr/>
        </p:nvSpPr>
        <p:spPr>
          <a:xfrm>
            <a:off x="945226" y="1744246"/>
            <a:ext cx="10301545" cy="489364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i="0" u="none" strike="noStrike" kern="1200" cap="none" spc="0" normalizeH="0" baseline="0" noProof="0" dirty="0">
                <a:ln>
                  <a:noFill/>
                </a:ln>
                <a:solidFill>
                  <a:prstClr val="black"/>
                </a:solidFill>
                <a:effectLst/>
                <a:uLnTx/>
                <a:uFillTx/>
                <a:latin typeface="Rockwell Nova Light" panose="02060303020205020403" pitchFamily="18" charset="0"/>
                <a:cs typeface="Arial" panose="020B0604020202020204" pitchFamily="34" charset="0"/>
              </a:rPr>
              <a:t>MAC gives 50% of commission - </a:t>
            </a:r>
            <a:r>
              <a:rPr lang="en-US" sz="2400" dirty="0">
                <a:solidFill>
                  <a:prstClr val="black"/>
                </a:solidFill>
                <a:latin typeface="Rockwell Nova Light" panose="02060303020205020403" pitchFamily="18" charset="0"/>
                <a:cs typeface="Arial" panose="020B0604020202020204" pitchFamily="34" charset="0"/>
              </a:rPr>
              <a:t>Where does this go?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Rockwell Nova Light" panose="02060303020205020403" pitchFamily="18" charset="0"/>
                <a:cs typeface="Arial" panose="020B0604020202020204" pitchFamily="34" charset="0"/>
              </a:rPr>
              <a:t>For every $100 sold:</a:t>
            </a:r>
          </a:p>
          <a:p>
            <a:pPr marL="800100" lvl="1" indent="-342900">
              <a:buFont typeface="Arial" panose="020B0604020202020204" pitchFamily="34" charset="0"/>
              <a:buChar char="•"/>
              <a:defRPr/>
            </a:pPr>
            <a:r>
              <a:rPr kumimoji="0" lang="en-US" sz="2400" i="0" u="none" strike="noStrike" kern="1200" cap="none" spc="0" normalizeH="0" baseline="0" noProof="0" dirty="0">
                <a:ln>
                  <a:noFill/>
                </a:ln>
                <a:solidFill>
                  <a:prstClr val="black"/>
                </a:solidFill>
                <a:effectLst/>
                <a:uLnTx/>
                <a:uFillTx/>
                <a:latin typeface="Rockwell Nova Light" panose="02060303020205020403" pitchFamily="18" charset="0"/>
                <a:cs typeface="Arial" panose="020B0604020202020204" pitchFamily="34" charset="0"/>
              </a:rPr>
              <a:t>$50 – back to unit</a:t>
            </a:r>
            <a:endParaRPr lang="en-US" sz="2400" dirty="0">
              <a:solidFill>
                <a:prstClr val="black"/>
              </a:solidFill>
              <a:latin typeface="Rockwell Nova Light" panose="02060303020205020403" pitchFamily="18" charset="0"/>
              <a:cs typeface="Arial" panose="020B0604020202020204" pitchFamily="34" charset="0"/>
            </a:endParaRPr>
          </a:p>
          <a:p>
            <a:pPr marL="1257300" lvl="2" indent="-342900">
              <a:buFont typeface="Arial" panose="020B0604020202020204" pitchFamily="34" charset="0"/>
              <a:buChar char="•"/>
              <a:defRPr/>
            </a:pPr>
            <a:r>
              <a:rPr lang="en-US" sz="2400" dirty="0">
                <a:solidFill>
                  <a:prstClr val="black"/>
                </a:solidFill>
                <a:latin typeface="Rockwell Nova Light" panose="02060303020205020403" pitchFamily="18" charset="0"/>
                <a:cs typeface="Arial" panose="020B0604020202020204" pitchFamily="34" charset="0"/>
              </a:rPr>
              <a:t>How each Unit using funds, is different </a:t>
            </a:r>
            <a:endParaRPr kumimoji="0" lang="en-US" sz="2400" i="0" u="none" strike="noStrike" kern="1200" cap="none" spc="0" normalizeH="0" baseline="0" noProof="0" dirty="0">
              <a:ln>
                <a:noFill/>
              </a:ln>
              <a:solidFill>
                <a:prstClr val="black"/>
              </a:solidFill>
              <a:effectLst/>
              <a:uLnTx/>
              <a:uFillTx/>
              <a:latin typeface="Rockwell Nova Light" panose="02060303020205020403" pitchFamily="18" charset="0"/>
              <a:cs typeface="Arial" panose="020B0604020202020204" pitchFamily="34" charset="0"/>
            </a:endParaRPr>
          </a:p>
          <a:p>
            <a:pPr marL="800100" lvl="1" indent="-342900">
              <a:buFont typeface="Arial" panose="020B0604020202020204" pitchFamily="34" charset="0"/>
              <a:buChar char="•"/>
              <a:defRPr/>
            </a:pPr>
            <a:r>
              <a:rPr lang="en-US" sz="2400" dirty="0">
                <a:solidFill>
                  <a:prstClr val="black"/>
                </a:solidFill>
                <a:latin typeface="Rockwell Nova Light" panose="02060303020205020403" pitchFamily="18" charset="0"/>
                <a:cs typeface="Arial" panose="020B0604020202020204" pitchFamily="34" charset="0"/>
              </a:rPr>
              <a:t>$30 – to Trail’s End </a:t>
            </a:r>
          </a:p>
          <a:p>
            <a:pPr marL="800100" lvl="1" indent="-342900">
              <a:buFont typeface="Arial" panose="020B0604020202020204" pitchFamily="34" charset="0"/>
              <a:buChar char="•"/>
              <a:defRPr/>
            </a:pPr>
            <a:r>
              <a:rPr kumimoji="0" lang="en-US" sz="2400" i="0" u="none" strike="noStrike" kern="1200" cap="none" spc="0" normalizeH="0" baseline="0" noProof="0" dirty="0">
                <a:ln>
                  <a:noFill/>
                </a:ln>
                <a:solidFill>
                  <a:prstClr val="black"/>
                </a:solidFill>
                <a:effectLst/>
                <a:uLnTx/>
                <a:uFillTx/>
                <a:latin typeface="Rockwell Nova Light" panose="02060303020205020403" pitchFamily="18" charset="0"/>
                <a:cs typeface="Arial" panose="020B0604020202020204" pitchFamily="34" charset="0"/>
              </a:rPr>
              <a:t>$20 – to Council</a:t>
            </a:r>
          </a:p>
          <a:p>
            <a:pPr marL="1257300" lvl="2" indent="-342900">
              <a:buFont typeface="Arial" panose="020B0604020202020204" pitchFamily="34" charset="0"/>
              <a:buChar char="•"/>
              <a:defRPr/>
            </a:pPr>
            <a:r>
              <a:rPr lang="en-US" sz="2400" dirty="0">
                <a:solidFill>
                  <a:prstClr val="black"/>
                </a:solidFill>
                <a:latin typeface="Rockwell Nova Light" panose="02060303020205020403" pitchFamily="18" charset="0"/>
                <a:cs typeface="Arial" panose="020B0604020202020204" pitchFamily="34" charset="0"/>
              </a:rPr>
              <a:t>This includes:</a:t>
            </a:r>
          </a:p>
          <a:p>
            <a:pPr marL="1714500" lvl="3" indent="-342900">
              <a:buFont typeface="Arial" panose="020B0604020202020204" pitchFamily="34" charset="0"/>
              <a:buChar char="•"/>
              <a:defRPr/>
            </a:pPr>
            <a:r>
              <a:rPr lang="en-US" sz="2400" dirty="0">
                <a:solidFill>
                  <a:prstClr val="black"/>
                </a:solidFill>
                <a:latin typeface="Rockwell Nova Light" panose="02060303020205020403" pitchFamily="18" charset="0"/>
                <a:cs typeface="Arial" panose="020B0604020202020204" pitchFamily="34" charset="0"/>
              </a:rPr>
              <a:t>District Prizes</a:t>
            </a:r>
          </a:p>
          <a:p>
            <a:pPr marL="1714500" lvl="3" indent="-342900">
              <a:buFont typeface="Arial" panose="020B0604020202020204" pitchFamily="34" charset="0"/>
              <a:buChar char="•"/>
              <a:defRPr/>
            </a:pPr>
            <a:r>
              <a:rPr kumimoji="0" lang="en-US" sz="2400" i="0" u="none" strike="noStrike" kern="1200" cap="none" spc="0" normalizeH="0" baseline="0" noProof="0" dirty="0">
                <a:ln>
                  <a:noFill/>
                </a:ln>
                <a:solidFill>
                  <a:prstClr val="black"/>
                </a:solidFill>
                <a:effectLst/>
                <a:uLnTx/>
                <a:uFillTx/>
                <a:latin typeface="Rockwell Nova Light" panose="02060303020205020403" pitchFamily="18" charset="0"/>
                <a:cs typeface="Arial" panose="020B0604020202020204" pitchFamily="34" charset="0"/>
              </a:rPr>
              <a:t>Council Prizes</a:t>
            </a:r>
          </a:p>
          <a:p>
            <a:pPr marL="1714500" lvl="3" indent="-342900">
              <a:buFont typeface="Arial" panose="020B0604020202020204" pitchFamily="34" charset="0"/>
              <a:buChar char="•"/>
              <a:defRPr/>
            </a:pPr>
            <a:r>
              <a:rPr lang="en-US" sz="2400" dirty="0">
                <a:solidFill>
                  <a:prstClr val="black"/>
                </a:solidFill>
                <a:latin typeface="Rockwell Nova Light" panose="02060303020205020403" pitchFamily="18" charset="0"/>
                <a:cs typeface="Arial" panose="020B0604020202020204" pitchFamily="34" charset="0"/>
              </a:rPr>
              <a:t>Popcorn Ball</a:t>
            </a:r>
          </a:p>
          <a:p>
            <a:pPr marL="1714500" lvl="3" indent="-342900">
              <a:buFont typeface="Arial" panose="020B0604020202020204" pitchFamily="34" charset="0"/>
              <a:buChar char="•"/>
              <a:defRPr/>
            </a:pPr>
            <a:r>
              <a:rPr kumimoji="0" lang="en-US" sz="2400" i="0" u="none" strike="noStrike" kern="1200" cap="none" spc="0" normalizeH="0" baseline="0" noProof="0" dirty="0">
                <a:ln>
                  <a:noFill/>
                </a:ln>
                <a:solidFill>
                  <a:prstClr val="black"/>
                </a:solidFill>
                <a:effectLst/>
                <a:uLnTx/>
                <a:uFillTx/>
                <a:latin typeface="Rockwell Nova Light" panose="02060303020205020403" pitchFamily="18" charset="0"/>
                <a:cs typeface="Arial" panose="020B0604020202020204" pitchFamily="34" charset="0"/>
              </a:rPr>
              <a:t>TE Rewards</a:t>
            </a:r>
          </a:p>
          <a:p>
            <a:pPr marL="1714500" lvl="3" indent="-342900">
              <a:buFont typeface="Arial" panose="020B0604020202020204" pitchFamily="34" charset="0"/>
              <a:buChar char="•"/>
              <a:defRPr/>
            </a:pPr>
            <a:r>
              <a:rPr lang="en-US" sz="2400" dirty="0">
                <a:solidFill>
                  <a:prstClr val="black"/>
                </a:solidFill>
                <a:latin typeface="Rockwell Nova Light" panose="02060303020205020403" pitchFamily="18" charset="0"/>
                <a:cs typeface="Arial" panose="020B0604020202020204" pitchFamily="34" charset="0"/>
              </a:rPr>
              <a:t>National Licensing Fee</a:t>
            </a:r>
          </a:p>
          <a:p>
            <a:pPr marL="1714500" lvl="3" indent="-342900">
              <a:buFont typeface="Arial" panose="020B0604020202020204" pitchFamily="34" charset="0"/>
              <a:buChar char="•"/>
              <a:defRPr/>
            </a:pPr>
            <a:r>
              <a:rPr lang="en-US" sz="2400" dirty="0">
                <a:solidFill>
                  <a:prstClr val="black"/>
                </a:solidFill>
                <a:latin typeface="Rockwell Nova Light" panose="02060303020205020403" pitchFamily="18" charset="0"/>
                <a:cs typeface="Arial" panose="020B0604020202020204" pitchFamily="34" charset="0"/>
              </a:rPr>
              <a:t>Credit Cards &amp; Freight </a:t>
            </a:r>
          </a:p>
        </p:txBody>
      </p:sp>
      <p:pic>
        <p:nvPicPr>
          <p:cNvPr id="3" name="Picture 2">
            <a:extLst>
              <a:ext uri="{FF2B5EF4-FFF2-40B4-BE49-F238E27FC236}">
                <a16:creationId xmlns:a16="http://schemas.microsoft.com/office/drawing/2014/main" id="{4F77134E-5A4F-AC28-3322-EEA387351FC6}"/>
              </a:ext>
            </a:extLst>
          </p:cNvPr>
          <p:cNvPicPr>
            <a:picLocks noChangeAspect="1"/>
          </p:cNvPicPr>
          <p:nvPr/>
        </p:nvPicPr>
        <p:blipFill>
          <a:blip r:embed="rId4"/>
          <a:stretch>
            <a:fillRect/>
          </a:stretch>
        </p:blipFill>
        <p:spPr>
          <a:xfrm>
            <a:off x="7816473" y="2259964"/>
            <a:ext cx="2691097" cy="4082317"/>
          </a:xfrm>
          <a:prstGeom prst="rect">
            <a:avLst/>
          </a:prstGeom>
        </p:spPr>
      </p:pic>
    </p:spTree>
    <p:extLst>
      <p:ext uri="{BB962C8B-B14F-4D97-AF65-F5344CB8AC3E}">
        <p14:creationId xmlns:p14="http://schemas.microsoft.com/office/powerpoint/2010/main" val="3312802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ictures on red ropes&#10;&#10;Description automatically generated">
            <a:extLst>
              <a:ext uri="{FF2B5EF4-FFF2-40B4-BE49-F238E27FC236}">
                <a16:creationId xmlns:a16="http://schemas.microsoft.com/office/drawing/2014/main" id="{5D62C021-311D-4DBD-ADD8-ED0255080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5F7C756-67A0-1867-5B10-8D1970FDD88C}"/>
              </a:ext>
            </a:extLst>
          </p:cNvPr>
          <p:cNvSpPr txBox="1"/>
          <p:nvPr/>
        </p:nvSpPr>
        <p:spPr>
          <a:xfrm>
            <a:off x="1381387" y="2274838"/>
            <a:ext cx="9429225" cy="2308324"/>
          </a:xfrm>
          <a:prstGeom prst="rect">
            <a:avLst/>
          </a:prstGeom>
          <a:noFill/>
        </p:spPr>
        <p:txBody>
          <a:bodyPr wrap="square" rtlCol="0">
            <a:spAutoFit/>
          </a:bodyPr>
          <a:lstStyle/>
          <a:p>
            <a:pPr algn="ctr"/>
            <a:r>
              <a:rPr lang="en-US" sz="7200" b="1" dirty="0">
                <a:latin typeface="Rockwell Nova Light" panose="02060303020205020403" pitchFamily="18" charset="0"/>
              </a:rPr>
              <a:t>How the Sale Works &amp; Technology</a:t>
            </a:r>
          </a:p>
        </p:txBody>
      </p:sp>
    </p:spTree>
    <p:extLst>
      <p:ext uri="{BB962C8B-B14F-4D97-AF65-F5344CB8AC3E}">
        <p14:creationId xmlns:p14="http://schemas.microsoft.com/office/powerpoint/2010/main" val="4154018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0DFF06324BE541B25341DAFCD60EF8" ma:contentTypeVersion="18" ma:contentTypeDescription="Create a new document." ma:contentTypeScope="" ma:versionID="6f6e0898f7ba92362ec5c02332987d81">
  <xsd:schema xmlns:xsd="http://www.w3.org/2001/XMLSchema" xmlns:xs="http://www.w3.org/2001/XMLSchema" xmlns:p="http://schemas.microsoft.com/office/2006/metadata/properties" xmlns:ns2="f6eed5da-3d20-4761-a6f6-5fdd121f7307" xmlns:ns3="f10f8321-71e2-4cb8-9aba-0af43f7f830a" xmlns:ns4="920fcffe-daec-48e4-9a51-0654eae56ed7" targetNamespace="http://schemas.microsoft.com/office/2006/metadata/properties" ma:root="true" ma:fieldsID="17f6eb2fe026e68b6ef7d64265a42031" ns2:_="" ns3:_="" ns4:_="">
    <xsd:import namespace="f6eed5da-3d20-4761-a6f6-5fdd121f7307"/>
    <xsd:import namespace="f10f8321-71e2-4cb8-9aba-0af43f7f830a"/>
    <xsd:import namespace="920fcffe-daec-48e4-9a51-0654eae56e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eed5da-3d20-4761-a6f6-5fdd121f73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0f8321-71e2-4cb8-9aba-0af43f7f830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0fcffe-daec-48e4-9a51-0654eae56ed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7beba3f-83bb-49dd-856a-baccd615fcf0}" ma:internalName="TaxCatchAll" ma:showField="CatchAllData" ma:web="920fcffe-daec-48e4-9a51-0654eae56e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6eed5da-3d20-4761-a6f6-5fdd121f7307">
      <Terms xmlns="http://schemas.microsoft.com/office/infopath/2007/PartnerControls"/>
    </lcf76f155ced4ddcb4097134ff3c332f>
    <TaxCatchAll xmlns="920fcffe-daec-48e4-9a51-0654eae56e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C5B009-CBDF-46D5-8B3B-0E888A7565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eed5da-3d20-4761-a6f6-5fdd121f7307"/>
    <ds:schemaRef ds:uri="f10f8321-71e2-4cb8-9aba-0af43f7f830a"/>
    <ds:schemaRef ds:uri="920fcffe-daec-48e4-9a51-0654eae56e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34901F-5504-4FD5-A6A3-177C39839260}">
  <ds:schemaRefs>
    <ds:schemaRef ds:uri="http://purl.org/dc/terms/"/>
    <ds:schemaRef ds:uri="f6eed5da-3d20-4761-a6f6-5fdd121f7307"/>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purl.org/dc/dcmitype/"/>
    <ds:schemaRef ds:uri="920fcffe-daec-48e4-9a51-0654eae56ed7"/>
    <ds:schemaRef ds:uri="f10f8321-71e2-4cb8-9aba-0af43f7f830a"/>
    <ds:schemaRef ds:uri="http://www.w3.org/XML/1998/namespace"/>
  </ds:schemaRefs>
</ds:datastoreItem>
</file>

<file path=customXml/itemProps3.xml><?xml version="1.0" encoding="utf-8"?>
<ds:datastoreItem xmlns:ds="http://schemas.openxmlformats.org/officeDocument/2006/customXml" ds:itemID="{6B1A398A-F56B-44E7-851F-31DA3CA91A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51643</TotalTime>
  <Words>6416</Words>
  <Application>Microsoft Office PowerPoint</Application>
  <PresentationFormat>Widescreen</PresentationFormat>
  <Paragraphs>740</Paragraphs>
  <Slides>45</Slides>
  <Notes>24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Aptos</vt:lpstr>
      <vt:lpstr>Arial</vt:lpstr>
      <vt:lpstr>Arial,Sans-Serif</vt:lpstr>
      <vt:lpstr>Calibri</vt:lpstr>
      <vt:lpstr>Calibri Light</vt:lpstr>
      <vt:lpstr>General Sans Semibold</vt:lpstr>
      <vt:lpstr>Roboto</vt:lpstr>
      <vt:lpstr>Rockwell Nova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They can turn their cash sales into Credit….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Douglas</dc:creator>
  <cp:lastModifiedBy>Tina Douglas</cp:lastModifiedBy>
  <cp:revision>6</cp:revision>
  <dcterms:created xsi:type="dcterms:W3CDTF">2023-06-28T18:37:58Z</dcterms:created>
  <dcterms:modified xsi:type="dcterms:W3CDTF">2024-08-19T17:29:59Z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0x010100FF0DFF06324BE541B25341DAFCD60EF8</vt:lpwstr>
  </property>
</Properties>
</file>